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7" r:id="rId3"/>
    <p:sldId id="258" r:id="rId4"/>
    <p:sldId id="259" r:id="rId5"/>
    <p:sldId id="279" r:id="rId6"/>
    <p:sldId id="260" r:id="rId7"/>
    <p:sldId id="268" r:id="rId8"/>
    <p:sldId id="269" r:id="rId9"/>
    <p:sldId id="270" r:id="rId10"/>
    <p:sldId id="299" r:id="rId11"/>
    <p:sldId id="271" r:id="rId12"/>
    <p:sldId id="272" r:id="rId13"/>
    <p:sldId id="273" r:id="rId14"/>
    <p:sldId id="274" r:id="rId15"/>
    <p:sldId id="275" r:id="rId16"/>
    <p:sldId id="283" r:id="rId17"/>
    <p:sldId id="304" r:id="rId18"/>
    <p:sldId id="281" r:id="rId19"/>
    <p:sldId id="276" r:id="rId20"/>
    <p:sldId id="277" r:id="rId21"/>
    <p:sldId id="261" r:id="rId22"/>
    <p:sldId id="264" r:id="rId23"/>
    <p:sldId id="265" r:id="rId24"/>
    <p:sldId id="266" r:id="rId25"/>
    <p:sldId id="267" r:id="rId26"/>
    <p:sldId id="262" r:id="rId27"/>
    <p:sldId id="263" r:id="rId28"/>
    <p:sldId id="278" r:id="rId29"/>
    <p:sldId id="282" r:id="rId30"/>
    <p:sldId id="301" r:id="rId31"/>
    <p:sldId id="288" r:id="rId32"/>
    <p:sldId id="289" r:id="rId33"/>
    <p:sldId id="290" r:id="rId34"/>
    <p:sldId id="291" r:id="rId35"/>
    <p:sldId id="292" r:id="rId36"/>
    <p:sldId id="284" r:id="rId37"/>
    <p:sldId id="293" r:id="rId38"/>
    <p:sldId id="294" r:id="rId39"/>
    <p:sldId id="285" r:id="rId40"/>
    <p:sldId id="296" r:id="rId41"/>
    <p:sldId id="303" r:id="rId42"/>
    <p:sldId id="297" r:id="rId43"/>
    <p:sldId id="286" r:id="rId44"/>
    <p:sldId id="298" r:id="rId45"/>
    <p:sldId id="302" r:id="rId46"/>
    <p:sldId id="280" r:id="rId47"/>
    <p:sldId id="287" r:id="rId48"/>
    <p:sldId id="295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901" autoAdjust="0"/>
  </p:normalViewPr>
  <p:slideViewPr>
    <p:cSldViewPr snapToGrid="0" snapToObjects="1">
      <p:cViewPr varScale="1">
        <p:scale>
          <a:sx n="90" d="100"/>
          <a:sy n="90" d="100"/>
        </p:scale>
        <p:origin x="2244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FCB8-833B-304A-8584-2CB349A12D23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70B2A-A034-264B-924C-1B925F758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51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532B7-1FAE-0A4C-B47C-1574C3D3DD67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5018A-A4B0-1842-ACDF-195F2A42C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424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3FC7-F34C-F54E-979A-60F40D4EC125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1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C8CD-B2B0-654C-9E7A-3ABD09A2C6A6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96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81D5F-FA34-584D-815F-4B3DADF05172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88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B81C-2568-2344-8932-122D77683C4A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3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A21D-8C93-A040-8DD5-E82BE606D885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3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A6017-5E40-8A42-8BD9-5D7C258DD242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0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22D2-715E-2544-8BEF-2164DEBFBEB2}" type="datetime1">
              <a:rPr lang="en-US" smtClean="0"/>
              <a:t>7/28/2017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2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E45-8306-8045-89A9-837F0F081654}" type="datetime1">
              <a:rPr lang="en-US" smtClean="0"/>
              <a:t>7/28/2017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87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2655-3F83-2F4D-B14C-AC4585FC8EE7}" type="datetime1">
              <a:rPr lang="en-US" smtClean="0"/>
              <a:t>7/28/2017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4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5FB1-F7C7-A04C-B7E2-7FACCC5BAE52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2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409E-387B-F044-9EB2-D31FB98EFDE4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0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517F9-C12B-A640-AF7E-C2B06B62F4BE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69E61-E479-8E43-8BB7-9F9E10D1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5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000" cap="all" spc="-100" dirty="0">
                <a:solidFill>
                  <a:srgbClr val="D2533C"/>
                </a:solidFill>
                <a:latin typeface="+mn-lt"/>
              </a:rPr>
              <a:t>7</a:t>
            </a:r>
            <a:r>
              <a:rPr lang="en-US" sz="2000" cap="all" spc="-100" baseline="30000" dirty="0">
                <a:solidFill>
                  <a:srgbClr val="D2533C"/>
                </a:solidFill>
                <a:latin typeface="+mn-lt"/>
              </a:rPr>
              <a:t>th</a:t>
            </a:r>
            <a:r>
              <a:rPr lang="en-US" sz="2000" cap="all" spc="-100" dirty="0">
                <a:solidFill>
                  <a:srgbClr val="D2533C"/>
                </a:solidFill>
                <a:latin typeface="+mn-lt"/>
              </a:rPr>
              <a:t> annual national public sector fraud AND corruption congress</a:t>
            </a:r>
            <a:br>
              <a:rPr lang="en-US" sz="2000" cap="all" spc="-100" dirty="0">
                <a:solidFill>
                  <a:srgbClr val="D2533C"/>
                </a:solidFill>
                <a:latin typeface="+mn-lt"/>
              </a:rPr>
            </a:br>
            <a:r>
              <a:rPr lang="en-US" sz="2000" cap="all" spc="-100" dirty="0">
                <a:solidFill>
                  <a:srgbClr val="D2533C"/>
                </a:solidFill>
                <a:latin typeface="+mn-lt"/>
              </a:rPr>
              <a:t/>
            </a:r>
            <a:br>
              <a:rPr lang="en-US" sz="2000" cap="all" spc="-100" dirty="0">
                <a:solidFill>
                  <a:srgbClr val="D2533C"/>
                </a:solidFill>
                <a:latin typeface="+mn-lt"/>
              </a:rPr>
            </a:br>
            <a:r>
              <a:rPr lang="en-US" sz="2800" i="1" cap="all" spc="-100" dirty="0" smtClean="0">
                <a:solidFill>
                  <a:schemeClr val="tx2"/>
                </a:solidFill>
                <a:latin typeface="+mn-lt"/>
              </a:rPr>
              <a:t>adopting a robust fraud-risk MANAGEMENT framework</a:t>
            </a:r>
            <a:endParaRPr lang="en-US" sz="2800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Post-Conference Executive Workshop</a:t>
            </a:r>
          </a:p>
          <a:p>
            <a:r>
              <a:rPr lang="en-US" sz="2400" i="1" dirty="0" smtClean="0">
                <a:solidFill>
                  <a:srgbClr val="800000"/>
                </a:solidFill>
              </a:rPr>
              <a:t>28 July 2017</a:t>
            </a:r>
            <a:endParaRPr lang="en-US" sz="2400" i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610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Module III: Multilayer Representation of Fraud Risk Framework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202" r="-41202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8267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Module IV: Principle #1—Prevention</a:t>
            </a:r>
            <a:br>
              <a:rPr lang="en-US" dirty="0" smtClean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90"/>
                </a:solidFill>
              </a:rPr>
              <a:t>Cost-effective, </a:t>
            </a:r>
            <a:r>
              <a:rPr lang="en-US" sz="2800" b="1" i="1" dirty="0" smtClean="0">
                <a:solidFill>
                  <a:srgbClr val="000090"/>
                </a:solidFill>
              </a:rPr>
              <a:t>proactive</a:t>
            </a:r>
            <a:r>
              <a:rPr lang="en-US" sz="2800" b="1" dirty="0" smtClean="0">
                <a:solidFill>
                  <a:srgbClr val="000090"/>
                </a:solidFill>
              </a:rPr>
              <a:t> posture versus reactive and ineffective “</a:t>
            </a:r>
            <a:r>
              <a:rPr lang="en-US" sz="2800" b="1" i="1" dirty="0" smtClean="0">
                <a:solidFill>
                  <a:srgbClr val="000090"/>
                </a:solidFill>
              </a:rPr>
              <a:t>pay-and-chase</a:t>
            </a:r>
            <a:r>
              <a:rPr lang="en-US" sz="2800" b="1" dirty="0" smtClean="0">
                <a:solidFill>
                  <a:srgbClr val="000090"/>
                </a:solidFill>
              </a:rPr>
              <a:t>” approach (prevailing)</a:t>
            </a:r>
          </a:p>
          <a:p>
            <a:pPr lvl="1">
              <a:buFont typeface="Arial"/>
              <a:buChar char="•"/>
            </a:pPr>
            <a:r>
              <a:rPr lang="en-US" sz="2000" b="1" dirty="0" smtClean="0">
                <a:solidFill>
                  <a:schemeClr val="accent2"/>
                </a:solidFill>
                <a:sym typeface="Wingdings"/>
              </a:rPr>
              <a:t></a:t>
            </a:r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Mitigate the risk from occurring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Illustrative control activities include—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  <a:sym typeface="Wingdings"/>
              </a:rPr>
              <a:t>Comprehensive anti-fraud strategy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  <a:sym typeface="Wingdings"/>
              </a:rPr>
              <a:t>Fraud awareness training for employees at all levels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  <a:sym typeface="Wingdings"/>
              </a:rPr>
              <a:t>Initial data analytics to verify program eligibility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  <a:sym typeface="Wingdings"/>
              </a:rPr>
              <a:t>Segregation of duties, approvals, active supervisory chain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  <a:sym typeface="Wingdings"/>
              </a:rPr>
              <a:t>Standards of conduct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  <a:sym typeface="Wingdings"/>
              </a:rPr>
              <a:t>Transaction limits</a:t>
            </a:r>
          </a:p>
          <a:p>
            <a:pPr lvl="2"/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47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Module V: Principle #2—Detection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90"/>
                </a:solidFill>
              </a:rPr>
              <a:t>Quick detection as deterrent effect, buttressed by likelihood of subsequent consequence</a:t>
            </a:r>
            <a:endParaRPr lang="en-US" sz="2800" dirty="0" smtClean="0">
              <a:solidFill>
                <a:srgbClr val="000090"/>
              </a:solidFill>
            </a:endParaRPr>
          </a:p>
          <a:p>
            <a:pPr lvl="1">
              <a:buFont typeface="Arial"/>
              <a:buChar char="•"/>
            </a:pPr>
            <a:r>
              <a:rPr lang="en-US" sz="2000" b="1" dirty="0" smtClean="0">
                <a:solidFill>
                  <a:srgbClr val="C0504D"/>
                </a:solidFill>
                <a:sym typeface="Wingdings"/>
              </a:rPr>
              <a:t></a:t>
            </a:r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Discover potential fraud that has already occurred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Illustrative control activities include—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</a:rPr>
              <a:t>Detailed audits with appropriate investigative components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</a:rPr>
              <a:t>Comprehensive follow-on data analytics combining matching, mining, prediction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</a:rPr>
              <a:t>Document reviews and cross-corroboration from multiple sources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</a:rPr>
              <a:t>Site visits &amp; inspections and interviews with personnel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52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Module VI: Principle #3—Response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90"/>
                </a:solidFill>
              </a:rPr>
              <a:t>Decisive action, with lessons-learned feedback loop to inform future prevention and detection posture</a:t>
            </a:r>
            <a:endParaRPr lang="en-US" sz="2800" dirty="0" smtClean="0">
              <a:solidFill>
                <a:srgbClr val="000090"/>
              </a:solidFill>
            </a:endParaRPr>
          </a:p>
          <a:p>
            <a:pPr lvl="1">
              <a:buFont typeface="Arial"/>
              <a:buChar char="•"/>
            </a:pPr>
            <a:r>
              <a:rPr lang="en-US" sz="2000" b="1" dirty="0" smtClean="0">
                <a:solidFill>
                  <a:srgbClr val="C0504D"/>
                </a:solidFill>
                <a:sym typeface="Wingdings"/>
              </a:rPr>
              <a:t></a:t>
            </a:r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Investigate potential fraud, take corrective action, &amp; remedy harm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Illustrative control activities include—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</a:rPr>
              <a:t>Follow-on in-depth investigations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</a:rPr>
              <a:t>Prosecutions of well-developed cases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</a:rPr>
              <a:t>Disciplinary actions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</a:rPr>
              <a:t>Suspensions and debarments of vendors</a:t>
            </a:r>
          </a:p>
          <a:p>
            <a:pPr lvl="2"/>
            <a:r>
              <a:rPr lang="en-US" sz="2000" dirty="0" smtClean="0">
                <a:solidFill>
                  <a:srgbClr val="800000"/>
                </a:solidFill>
              </a:rPr>
              <a:t>Payment denials and recoveries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23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Module VII: Component #1—</a:t>
            </a:r>
            <a:r>
              <a:rPr lang="en-US" b="1" dirty="0" smtClean="0">
                <a:solidFill>
                  <a:schemeClr val="accent2"/>
                </a:solidFill>
              </a:rPr>
              <a:t>Commit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0090"/>
                </a:solidFill>
              </a:rPr>
              <a:t>Create and sustain organizational culture</a:t>
            </a:r>
            <a:endParaRPr lang="en-US" sz="2400" dirty="0" smtClean="0">
              <a:solidFill>
                <a:srgbClr val="000090"/>
              </a:solidFill>
            </a:endParaRP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Establish an institutional environment that is </a:t>
            </a:r>
            <a:r>
              <a:rPr lang="en-US" sz="2000" i="1" dirty="0" smtClean="0">
                <a:solidFill>
                  <a:srgbClr val="0000FF"/>
                </a:solidFill>
              </a:rPr>
              <a:t>welcoming</a:t>
            </a:r>
            <a:r>
              <a:rPr lang="en-US" sz="2000" dirty="0" smtClean="0">
                <a:solidFill>
                  <a:srgbClr val="0000FF"/>
                </a:solidFill>
              </a:rPr>
              <a:t> and </a:t>
            </a:r>
            <a:r>
              <a:rPr lang="en-US" sz="2000" i="1" dirty="0" smtClean="0">
                <a:solidFill>
                  <a:srgbClr val="0000FF"/>
                </a:solidFill>
              </a:rPr>
              <a:t>conducive</a:t>
            </a:r>
            <a:r>
              <a:rPr lang="en-US" sz="2000" dirty="0" smtClean="0">
                <a:solidFill>
                  <a:srgbClr val="0000FF"/>
                </a:solidFill>
              </a:rPr>
              <a:t> to fraud-risk management—function of</a:t>
            </a:r>
          </a:p>
          <a:p>
            <a:pPr lvl="2"/>
            <a:r>
              <a:rPr lang="en-US" sz="1800" dirty="0" smtClean="0">
                <a:solidFill>
                  <a:srgbClr val="800000"/>
                </a:solidFill>
              </a:rPr>
              <a:t>Clear &amp; unambiguous policy choice and executive-level commitment &amp; leadership (</a:t>
            </a:r>
            <a:r>
              <a:rPr lang="en-US" sz="1800" i="1" dirty="0" smtClean="0">
                <a:solidFill>
                  <a:srgbClr val="800000"/>
                </a:solidFill>
              </a:rPr>
              <a:t>tone at top</a:t>
            </a:r>
            <a:r>
              <a:rPr lang="en-US" sz="1800" dirty="0" smtClean="0">
                <a:solidFill>
                  <a:srgbClr val="800000"/>
                </a:solidFill>
              </a:rPr>
              <a:t>) as key long-term drivers</a:t>
            </a:r>
          </a:p>
          <a:p>
            <a:pPr lvl="2"/>
            <a:r>
              <a:rPr lang="en-US" sz="1800" dirty="0" smtClean="0">
                <a:solidFill>
                  <a:srgbClr val="800000"/>
                </a:solidFill>
              </a:rPr>
              <a:t>Devolution to and embedding in </a:t>
            </a:r>
            <a:r>
              <a:rPr lang="en-US" sz="1800" i="1" dirty="0" smtClean="0">
                <a:solidFill>
                  <a:srgbClr val="800000"/>
                </a:solidFill>
              </a:rPr>
              <a:t>all</a:t>
            </a:r>
            <a:r>
              <a:rPr lang="en-US" sz="1800" dirty="0" smtClean="0">
                <a:solidFill>
                  <a:srgbClr val="800000"/>
                </a:solidFill>
              </a:rPr>
              <a:t> levels of enterprise and across stakeholder universe to establish </a:t>
            </a:r>
            <a:r>
              <a:rPr lang="en-US" sz="1800" i="1" dirty="0" smtClean="0">
                <a:solidFill>
                  <a:srgbClr val="800000"/>
                </a:solidFill>
              </a:rPr>
              <a:t>ownership</a:t>
            </a:r>
            <a:r>
              <a:rPr lang="en-US" sz="1800" dirty="0" smtClean="0">
                <a:solidFill>
                  <a:srgbClr val="800000"/>
                </a:solidFill>
              </a:rPr>
              <a:t> and common purpose</a:t>
            </a:r>
          </a:p>
          <a:p>
            <a:r>
              <a:rPr lang="en-US" sz="2400" b="1" dirty="0" smtClean="0">
                <a:solidFill>
                  <a:srgbClr val="000090"/>
                </a:solidFill>
              </a:rPr>
              <a:t>Establish fraud-risk management structure</a:t>
            </a:r>
            <a:endParaRPr lang="en-US" sz="2400" dirty="0" smtClean="0">
              <a:solidFill>
                <a:srgbClr val="000090"/>
              </a:solidFill>
            </a:endParaRP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Designate a well-resourced, empowered entity to implement proactive fraud-risk management—core functions include</a:t>
            </a:r>
          </a:p>
          <a:p>
            <a:pPr lvl="2"/>
            <a:r>
              <a:rPr lang="en-US" sz="1800" dirty="0" smtClean="0">
                <a:solidFill>
                  <a:srgbClr val="800000"/>
                </a:solidFill>
              </a:rPr>
              <a:t>Understanding operational environment and inherent risks &amp; controls</a:t>
            </a:r>
          </a:p>
          <a:p>
            <a:pPr lvl="2"/>
            <a:r>
              <a:rPr lang="en-US" sz="1800" dirty="0" smtClean="0">
                <a:solidFill>
                  <a:srgbClr val="800000"/>
                </a:solidFill>
              </a:rPr>
              <a:t>Reporting directly to executive management with </a:t>
            </a:r>
            <a:r>
              <a:rPr lang="en-US" sz="1800" u="sng" dirty="0" smtClean="0">
                <a:solidFill>
                  <a:srgbClr val="800000"/>
                </a:solidFill>
              </a:rPr>
              <a:t>full authorities</a:t>
            </a:r>
          </a:p>
          <a:p>
            <a:pPr lvl="2"/>
            <a:r>
              <a:rPr lang="en-US" sz="1800" dirty="0" smtClean="0">
                <a:solidFill>
                  <a:srgbClr val="800000"/>
                </a:solidFill>
              </a:rPr>
              <a:t>Performing assessments, creating strategy, &amp; monitoring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38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2"/>
                </a:solidFill>
              </a:rPr>
              <a:t>Module VIII: Component #2—</a:t>
            </a:r>
            <a:r>
              <a:rPr lang="en-US" sz="4000" b="1" dirty="0" smtClean="0">
                <a:solidFill>
                  <a:schemeClr val="accent2"/>
                </a:solidFill>
              </a:rPr>
              <a:t>Assess</a:t>
            </a:r>
            <a:r>
              <a:rPr lang="en-US" sz="4000" dirty="0" smtClean="0">
                <a:solidFill>
                  <a:srgbClr val="000090"/>
                </a:solidFill>
              </a:rPr>
              <a:t/>
            </a:r>
            <a:br>
              <a:rPr lang="en-US" sz="4000" dirty="0" smtClean="0">
                <a:solidFill>
                  <a:srgbClr val="000090"/>
                </a:solidFill>
              </a:rPr>
            </a:br>
            <a:r>
              <a:rPr lang="en-US" sz="4000" dirty="0" smtClean="0">
                <a:solidFill>
                  <a:schemeClr val="accent2"/>
                </a:solidFill>
              </a:rPr>
              <a:t>Part 1: </a:t>
            </a:r>
            <a:r>
              <a:rPr lang="en-US" sz="4000" i="1" dirty="0" smtClean="0">
                <a:solidFill>
                  <a:schemeClr val="accent2"/>
                </a:solidFill>
              </a:rPr>
              <a:t>Risk Assessment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Risk</a:t>
            </a:r>
            <a:r>
              <a:rPr lang="en-US" sz="2400" i="1" dirty="0" smtClean="0">
                <a:solidFill>
                  <a:srgbClr val="000090"/>
                </a:solidFill>
              </a:rPr>
              <a:t> assessment</a:t>
            </a:r>
            <a:r>
              <a:rPr lang="en-US" sz="2400" dirty="0" smtClean="0">
                <a:solidFill>
                  <a:srgbClr val="000090"/>
                </a:solidFill>
              </a:rPr>
              <a:t> is the </a:t>
            </a:r>
            <a:r>
              <a:rPr lang="en-US" sz="2400" u="sng" dirty="0" smtClean="0">
                <a:solidFill>
                  <a:srgbClr val="000090"/>
                </a:solidFill>
              </a:rPr>
              <a:t>core</a:t>
            </a:r>
            <a:r>
              <a:rPr lang="en-US" sz="2400" dirty="0" smtClean="0">
                <a:solidFill>
                  <a:srgbClr val="000090"/>
                </a:solidFill>
              </a:rPr>
              <a:t> driver for successful risk-mitigation response—key considerations and activities include (see Addendum 1 for further details)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Tailor assessment to unique aspects of program design &amp; complexity (e.g., regulations, rules, processes &amp; procedures, volume of transactions, beneficiary &amp; provider expectations, etc.)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Conduct assessment at regular intervals to keep pace with changing operational circumstances and evolving risks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Involve full slate of internal and external stakeholders with knowledge of the program and its intricacies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Identify tools, methods, and sources for gathering &amp; analyzing information on fraud risks, including specific schemes &amp; trends</a:t>
            </a:r>
          </a:p>
          <a:p>
            <a:pPr lvl="1">
              <a:buFont typeface="Arial"/>
              <a:buChar char="•"/>
            </a:pP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94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Module VIII: Component #2—</a:t>
            </a:r>
            <a:r>
              <a:rPr lang="en-US" b="1" dirty="0" smtClean="0">
                <a:solidFill>
                  <a:schemeClr val="accent2"/>
                </a:solidFill>
              </a:rPr>
              <a:t>Assess</a:t>
            </a:r>
            <a:r>
              <a:rPr lang="en-US" dirty="0" smtClean="0">
                <a:solidFill>
                  <a:srgbClr val="000090"/>
                </a:solidFill>
              </a:rPr>
              <a:t/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Part 1: </a:t>
            </a:r>
            <a:r>
              <a:rPr lang="en-US" i="1" dirty="0" smtClean="0">
                <a:solidFill>
                  <a:schemeClr val="accent2"/>
                </a:solidFill>
              </a:rPr>
              <a:t>Risk Assessment</a:t>
            </a:r>
            <a:r>
              <a:rPr lang="en-US" dirty="0" smtClean="0">
                <a:solidFill>
                  <a:schemeClr val="accent2"/>
                </a:solidFill>
              </a:rPr>
              <a:t>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Key considerations and activities (continued)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Identify inherent internal &amp; external fraud risks affecting the program from provider, beneficiary, administrative and other perspectives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Determine likelihood, impact (quantitative &amp; qualitative), and any cascading (downstream) effects of each risk identified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Establish risk threshold (“appetite”) and tolerance for each and </a:t>
            </a:r>
            <a:r>
              <a:rPr lang="en-US" sz="2000" i="1" dirty="0" smtClean="0">
                <a:solidFill>
                  <a:srgbClr val="0000FF"/>
                </a:solidFill>
              </a:rPr>
              <a:t>prioritize</a:t>
            </a:r>
            <a:r>
              <a:rPr lang="en-US" sz="2000" dirty="0" smtClean="0">
                <a:solidFill>
                  <a:srgbClr val="0000FF"/>
                </a:solidFill>
              </a:rPr>
              <a:t> in order of actionable response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Evaluate </a:t>
            </a:r>
            <a:r>
              <a:rPr lang="en-US" sz="2000" i="1" dirty="0" smtClean="0">
                <a:solidFill>
                  <a:srgbClr val="0000FF"/>
                </a:solidFill>
              </a:rPr>
              <a:t>existing</a:t>
            </a:r>
            <a:r>
              <a:rPr lang="en-US" sz="2000" dirty="0" smtClean="0">
                <a:solidFill>
                  <a:srgbClr val="0000FF"/>
                </a:solidFill>
              </a:rPr>
              <a:t> controls for suitability &amp; extent of risk mitigation achieved, quantify net (residual) risks and prioritize them for action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08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504D"/>
                </a:solidFill>
              </a:rPr>
              <a:t>Module VIII: Key Elements of Fraud-Risk Assessment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2" descr="C:\Users\mclaughlinea\AppData\Local\Microsoft\Windows\Temporary Internet Files\Content.Outlook\MDULP00E\192442_Fig04_8-31-2015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616" r="-7761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95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Module VIII: Component #2—</a:t>
            </a:r>
            <a:r>
              <a:rPr lang="en-US" b="1" dirty="0" smtClean="0">
                <a:solidFill>
                  <a:schemeClr val="accent2"/>
                </a:solidFill>
              </a:rPr>
              <a:t>Assess</a:t>
            </a:r>
            <a:r>
              <a:rPr lang="en-US" dirty="0" smtClean="0">
                <a:solidFill>
                  <a:srgbClr val="000090"/>
                </a:solidFill>
              </a:rPr>
              <a:t/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Part 2: </a:t>
            </a:r>
            <a:r>
              <a:rPr lang="en-US" i="1" dirty="0" smtClean="0">
                <a:solidFill>
                  <a:schemeClr val="accent2"/>
                </a:solidFill>
              </a:rPr>
              <a:t>Risk Profile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Compile </a:t>
            </a:r>
            <a:r>
              <a:rPr lang="en-US" sz="2000" i="1" dirty="0" smtClean="0">
                <a:solidFill>
                  <a:srgbClr val="000090"/>
                </a:solidFill>
              </a:rPr>
              <a:t>risk profile</a:t>
            </a:r>
            <a:r>
              <a:rPr lang="en-US" sz="2000" dirty="0" smtClean="0">
                <a:solidFill>
                  <a:srgbClr val="000090"/>
                </a:solidFill>
              </a:rPr>
              <a:t> by synthesizing and documenting results of assessment(s) as the vital precursor for crafting an effective anti-fraud strategy—key considerations and activities include (see Addendum 2 for further details)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Inventory of fraud risks (portfolio)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Description of risk factors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Identification of risk owners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Quantification of risk likelihood and impact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Determination of risk significance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Description of </a:t>
            </a:r>
            <a:r>
              <a:rPr lang="en-US" sz="1800" i="1" dirty="0" smtClean="0">
                <a:solidFill>
                  <a:srgbClr val="0000FF"/>
                </a:solidFill>
              </a:rPr>
              <a:t>existing</a:t>
            </a:r>
            <a:r>
              <a:rPr lang="en-US" sz="1800" dirty="0" smtClean="0">
                <a:solidFill>
                  <a:srgbClr val="0000FF"/>
                </a:solidFill>
              </a:rPr>
              <a:t> mitigation controls (response)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Inventory of residual (net) risk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Determination of significance of residual risk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Description of </a:t>
            </a:r>
            <a:r>
              <a:rPr lang="en-US" sz="1800" i="1" dirty="0" smtClean="0">
                <a:solidFill>
                  <a:srgbClr val="0000FF"/>
                </a:solidFill>
              </a:rPr>
              <a:t>new</a:t>
            </a:r>
            <a:r>
              <a:rPr lang="en-US" sz="1800" dirty="0" smtClean="0">
                <a:solidFill>
                  <a:srgbClr val="0000FF"/>
                </a:solidFill>
              </a:rPr>
              <a:t> mitigation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66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Module IX: Component #3—</a:t>
            </a:r>
            <a:r>
              <a:rPr lang="en-US" sz="2400" b="1" dirty="0" smtClean="0">
                <a:solidFill>
                  <a:schemeClr val="accent2"/>
                </a:solidFill>
              </a:rPr>
              <a:t>Design &amp; Implement (Strategy)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Use results of risk assessment and risk profile to craft and implement a fraud-mitigation strategy (roadmap for action), with appropriate controls—key considerations and activities include (see Addendum 3 for further details)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Communicate strategy to internal and external stakeholders and risk owners and obtain buy-in &amp; commitment to success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Establish outcome-oriented, risk-appropriate performance metrics to gauge impact of control activities (</a:t>
            </a:r>
            <a:r>
              <a:rPr lang="en-US" sz="2000" i="1" dirty="0" smtClean="0">
                <a:solidFill>
                  <a:srgbClr val="0000FF"/>
                </a:solidFill>
              </a:rPr>
              <a:t>how</a:t>
            </a:r>
            <a:r>
              <a:rPr lang="en-US" sz="2000" dirty="0" smtClean="0">
                <a:solidFill>
                  <a:srgbClr val="0000FF"/>
                </a:solidFill>
              </a:rPr>
              <a:t> will the needle move?)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Evaluate costs and benefits of </a:t>
            </a:r>
            <a:r>
              <a:rPr lang="en-US" sz="2000" i="1" dirty="0" smtClean="0">
                <a:solidFill>
                  <a:srgbClr val="0000FF"/>
                </a:solidFill>
              </a:rPr>
              <a:t>individual</a:t>
            </a:r>
            <a:r>
              <a:rPr lang="en-US" sz="2000" dirty="0" smtClean="0">
                <a:solidFill>
                  <a:srgbClr val="0000FF"/>
                </a:solidFill>
              </a:rPr>
              <a:t> control activities and aggregate (</a:t>
            </a:r>
            <a:r>
              <a:rPr lang="en-US" sz="2000" i="1" dirty="0" smtClean="0">
                <a:solidFill>
                  <a:srgbClr val="0000FF"/>
                </a:solidFill>
              </a:rPr>
              <a:t>systems of</a:t>
            </a:r>
            <a:r>
              <a:rPr lang="en-US" sz="2000" dirty="0" smtClean="0">
                <a:solidFill>
                  <a:srgbClr val="0000FF"/>
                </a:solidFill>
              </a:rPr>
              <a:t>) controls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Establish integrated networks to ensure </a:t>
            </a:r>
            <a:r>
              <a:rPr lang="en-US" sz="2000" i="1" dirty="0" smtClean="0">
                <a:solidFill>
                  <a:srgbClr val="0000FF"/>
                </a:solidFill>
              </a:rPr>
              <a:t>meaningful</a:t>
            </a:r>
            <a:r>
              <a:rPr lang="en-US" sz="2000" dirty="0" smtClean="0">
                <a:solidFill>
                  <a:srgbClr val="0000FF"/>
                </a:solidFill>
              </a:rPr>
              <a:t> vertical and horizontal collaboration with stakeholder community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Create incentives (carrot-and/or-stick) to encourage action and sustain results over long term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4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Workshop Roadmap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Workshop Objectives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Topical Modules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Case Studies in Fraud-Risk Management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Open Discussion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Concluding Thoughts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Addenda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91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Module X: Component #4—</a:t>
            </a:r>
            <a:r>
              <a:rPr lang="en-US" sz="3600" b="1" dirty="0" smtClean="0">
                <a:solidFill>
                  <a:schemeClr val="accent2"/>
                </a:solidFill>
              </a:rPr>
              <a:t>Evaluate &amp; Adapt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90"/>
                </a:solidFill>
              </a:rPr>
              <a:t>E</a:t>
            </a:r>
            <a:r>
              <a:rPr lang="en-US" sz="2400" dirty="0" smtClean="0">
                <a:solidFill>
                  <a:srgbClr val="000090"/>
                </a:solidFill>
              </a:rPr>
              <a:t>valuate effectiveness of strategy and adjust to respond to performance gaps &amp; changing operational circumstances and emergence of new risks—key considerations and activities include (see Addendum 4 for further details)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Monitor effectiveness in real time against performance metrics, focusing on </a:t>
            </a:r>
            <a:r>
              <a:rPr lang="en-US" sz="2000" i="1" dirty="0" smtClean="0">
                <a:solidFill>
                  <a:srgbClr val="0000FF"/>
                </a:solidFill>
              </a:rPr>
              <a:t>outcomes</a:t>
            </a:r>
            <a:r>
              <a:rPr lang="en-US" sz="2000" dirty="0" smtClean="0">
                <a:solidFill>
                  <a:srgbClr val="0000FF"/>
                </a:solidFill>
              </a:rPr>
              <a:t> achieved (</a:t>
            </a:r>
            <a:r>
              <a:rPr lang="en-US" sz="2000" i="1" dirty="0" smtClean="0">
                <a:solidFill>
                  <a:srgbClr val="0000FF"/>
                </a:solidFill>
              </a:rPr>
              <a:t>has</a:t>
            </a:r>
            <a:r>
              <a:rPr lang="en-US" sz="2000" dirty="0" smtClean="0">
                <a:solidFill>
                  <a:srgbClr val="0000FF"/>
                </a:solidFill>
              </a:rPr>
              <a:t> the needle moved?)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Conduct periodic evaluations of all fraud risk-management components and identify material gaps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Collect, synthesize, and leverage data &amp; information to create knowledge feedback/learning loop [</a:t>
            </a:r>
            <a:r>
              <a:rPr lang="en-US" sz="2000" i="1" dirty="0" smtClean="0">
                <a:solidFill>
                  <a:srgbClr val="0000FF"/>
                </a:solidFill>
              </a:rPr>
              <a:t>corroborate</a:t>
            </a:r>
            <a:r>
              <a:rPr lang="en-US" sz="2000" dirty="0" smtClean="0">
                <a:solidFill>
                  <a:srgbClr val="0000FF"/>
                </a:solidFill>
              </a:rPr>
              <a:t>]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Use evaluation results to, as necessary, adapt fraud-risk management activities and communicate to stakeholder community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61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 smtClean="0">
                <a:solidFill>
                  <a:schemeClr val="accent2"/>
                </a:solidFill>
              </a:rPr>
              <a:t>Case Studies</a:t>
            </a:r>
            <a:r>
              <a:rPr lang="en-US" sz="2700" dirty="0">
                <a:solidFill>
                  <a:schemeClr val="accent2"/>
                </a:solidFill>
              </a:rPr>
              <a:t> </a:t>
            </a:r>
            <a:r>
              <a:rPr lang="en-US" sz="2700" dirty="0" smtClean="0">
                <a:solidFill>
                  <a:schemeClr val="accent2"/>
                </a:solidFill>
              </a:rPr>
              <a:t>in Fraud-Risk Management</a:t>
            </a:r>
            <a:r>
              <a:rPr lang="en-US" sz="3100" dirty="0" smtClean="0">
                <a:solidFill>
                  <a:schemeClr val="accent2"/>
                </a:solidFill>
              </a:rPr>
              <a:t/>
            </a:r>
            <a:br>
              <a:rPr lang="en-US" sz="3100" dirty="0" smtClean="0">
                <a:solidFill>
                  <a:schemeClr val="accent2"/>
                </a:solidFill>
              </a:rPr>
            </a:br>
            <a:r>
              <a:rPr lang="en-US" sz="2700" dirty="0" smtClean="0">
                <a:solidFill>
                  <a:schemeClr val="accent2"/>
                </a:solidFill>
              </a:rPr>
              <a:t>(Takeaways from Recent GAO Audits)</a:t>
            </a:r>
            <a:endParaRPr lang="en-US" sz="27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Control weaknesses underscore fraud risks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Affordable Care Act (ACA) enrollment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Medicare service-provider enrollment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Applying Framework highlights capability gaps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Social Security Administration disability benefits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Immigrant-investor visa program (EB-5)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789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Case Study: Undercover Tests of ACA Enrollment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Highlights the role of investigative techniques to probe controls for three coverage years</a:t>
            </a:r>
          </a:p>
          <a:p>
            <a:r>
              <a:rPr lang="en-US" sz="2800" i="1" dirty="0" smtClean="0">
                <a:solidFill>
                  <a:srgbClr val="800000"/>
                </a:solidFill>
              </a:rPr>
              <a:t>10</a:t>
            </a:r>
            <a:r>
              <a:rPr lang="en-US" sz="2800" dirty="0" smtClean="0">
                <a:solidFill>
                  <a:srgbClr val="800000"/>
                </a:solidFill>
              </a:rPr>
              <a:t>+ million enrollees, </a:t>
            </a:r>
            <a:r>
              <a:rPr lang="en-US" sz="2800" i="1" dirty="0" smtClean="0">
                <a:solidFill>
                  <a:srgbClr val="800000"/>
                </a:solidFill>
              </a:rPr>
              <a:t>$60</a:t>
            </a:r>
            <a:r>
              <a:rPr lang="en-US" sz="2800" dirty="0" smtClean="0">
                <a:solidFill>
                  <a:srgbClr val="800000"/>
                </a:solidFill>
              </a:rPr>
              <a:t>+ billion in annualized subsidies</a:t>
            </a:r>
          </a:p>
          <a:p>
            <a:r>
              <a:rPr lang="en-US" sz="2800" i="1" dirty="0" smtClean="0">
                <a:solidFill>
                  <a:srgbClr val="0000FF"/>
                </a:solidFill>
              </a:rPr>
              <a:t>53</a:t>
            </a:r>
            <a:r>
              <a:rPr lang="en-US" sz="2800" dirty="0" smtClean="0">
                <a:solidFill>
                  <a:srgbClr val="0000FF"/>
                </a:solidFill>
              </a:rPr>
              <a:t> of </a:t>
            </a:r>
            <a:r>
              <a:rPr lang="en-US" sz="2800" i="1" dirty="0" smtClean="0">
                <a:solidFill>
                  <a:srgbClr val="0000FF"/>
                </a:solidFill>
              </a:rPr>
              <a:t>55</a:t>
            </a:r>
            <a:r>
              <a:rPr lang="en-US" sz="2800" dirty="0" smtClean="0">
                <a:solidFill>
                  <a:srgbClr val="0000FF"/>
                </a:solidFill>
              </a:rPr>
              <a:t> undercover attempts at enrollment successful; 2 attempts intentionally abandoned</a:t>
            </a:r>
          </a:p>
          <a:p>
            <a:r>
              <a:rPr lang="en-US" sz="2800" i="1" dirty="0" smtClean="0">
                <a:solidFill>
                  <a:srgbClr val="800000"/>
                </a:solidFill>
              </a:rPr>
              <a:t>$130,000</a:t>
            </a:r>
            <a:r>
              <a:rPr lang="en-US" sz="2800" dirty="0" smtClean="0">
                <a:solidFill>
                  <a:srgbClr val="800000"/>
                </a:solidFill>
              </a:rPr>
              <a:t> in subsidized health-care policies secured (annualized)</a:t>
            </a:r>
          </a:p>
          <a:p>
            <a:r>
              <a:rPr lang="en-US" sz="2800" u="sng" dirty="0" smtClean="0">
                <a:solidFill>
                  <a:srgbClr val="0000FF"/>
                </a:solidFill>
              </a:rPr>
              <a:t>Bottom line:</a:t>
            </a:r>
            <a:r>
              <a:rPr lang="en-US" sz="2800" dirty="0" smtClean="0">
                <a:solidFill>
                  <a:srgbClr val="0000FF"/>
                </a:solidFill>
              </a:rPr>
              <a:t> ineffective controls across spectrum undermined program integrity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21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Case Study: Data Analytics of Medicare Provider Enrollment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Highlights the use of deep data analytics (matching, mining, mapping, visualizing) to uncover indicators and patterns of potential fraud</a:t>
            </a:r>
          </a:p>
          <a:p>
            <a:r>
              <a:rPr lang="en-US" sz="2800" dirty="0">
                <a:solidFill>
                  <a:srgbClr val="800000"/>
                </a:solidFill>
              </a:rPr>
              <a:t>A</a:t>
            </a:r>
            <a:r>
              <a:rPr lang="en-US" sz="2800" dirty="0" smtClean="0">
                <a:solidFill>
                  <a:srgbClr val="800000"/>
                </a:solidFill>
              </a:rPr>
              <a:t>bout </a:t>
            </a:r>
            <a:r>
              <a:rPr lang="en-US" sz="2800" i="1" dirty="0" smtClean="0">
                <a:solidFill>
                  <a:srgbClr val="800000"/>
                </a:solidFill>
              </a:rPr>
              <a:t>1.8</a:t>
            </a:r>
            <a:r>
              <a:rPr lang="en-US" sz="2800" dirty="0" smtClean="0">
                <a:solidFill>
                  <a:srgbClr val="800000"/>
                </a:solidFill>
              </a:rPr>
              <a:t> million enrolled providers (physicians, hospitals, pharmacies, etc.) filing claims of </a:t>
            </a:r>
            <a:r>
              <a:rPr lang="en-US" sz="2800" i="1" dirty="0" smtClean="0">
                <a:solidFill>
                  <a:srgbClr val="800000"/>
                </a:solidFill>
              </a:rPr>
              <a:t>$600</a:t>
            </a:r>
            <a:r>
              <a:rPr lang="en-US" sz="2800" dirty="0" smtClean="0">
                <a:solidFill>
                  <a:srgbClr val="800000"/>
                </a:solidFill>
              </a:rPr>
              <a:t>+ billion annually for services and products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Found ~ </a:t>
            </a:r>
            <a:r>
              <a:rPr lang="en-US" sz="2800" i="1" dirty="0" smtClean="0">
                <a:solidFill>
                  <a:srgbClr val="0000FF"/>
                </a:solidFill>
              </a:rPr>
              <a:t>24,000</a:t>
            </a:r>
            <a:r>
              <a:rPr lang="en-US" sz="2800" dirty="0" smtClean="0">
                <a:solidFill>
                  <a:srgbClr val="0000FF"/>
                </a:solidFill>
              </a:rPr>
              <a:t> of those sampled to be potentially ineligible based on various indicators (e.g., unconfirmed location, licensure status flags, etc.)</a:t>
            </a:r>
          </a:p>
          <a:p>
            <a:r>
              <a:rPr lang="en-US" sz="2800" dirty="0" smtClean="0">
                <a:solidFill>
                  <a:srgbClr val="800000"/>
                </a:solidFill>
              </a:rPr>
              <a:t>Referred hundreds of potentially ineligible providers (from analytical sample) to agency for review &amp; investigation</a:t>
            </a:r>
          </a:p>
          <a:p>
            <a:r>
              <a:rPr lang="en-US" sz="2800" u="sng" dirty="0" smtClean="0">
                <a:solidFill>
                  <a:srgbClr val="0000FF"/>
                </a:solidFill>
              </a:rPr>
              <a:t>Bottom line:</a:t>
            </a:r>
            <a:r>
              <a:rPr lang="en-US" sz="2800" dirty="0" smtClean="0">
                <a:solidFill>
                  <a:srgbClr val="0000FF"/>
                </a:solidFill>
              </a:rPr>
              <a:t> Multiple control weaknesses allowed potentially ineligible providers to enroll in lucrative market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74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Case Study: Review of Social-Security Disability Benefits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dirty="0" smtClean="0">
                <a:solidFill>
                  <a:srgbClr val="0000FF"/>
                </a:solidFill>
              </a:rPr>
              <a:t>Highlights GAO’s initial application of its Framework to SSA’s fraud-risk management model to gauge its maturity</a:t>
            </a:r>
          </a:p>
          <a:p>
            <a:r>
              <a:rPr lang="en-US" sz="2600" dirty="0" smtClean="0">
                <a:solidFill>
                  <a:srgbClr val="800000"/>
                </a:solidFill>
              </a:rPr>
              <a:t>Focus on disability-insurance programs, totaling </a:t>
            </a:r>
            <a:r>
              <a:rPr lang="en-US" sz="2600" i="1" dirty="0" smtClean="0">
                <a:solidFill>
                  <a:srgbClr val="800000"/>
                </a:solidFill>
              </a:rPr>
              <a:t>$200</a:t>
            </a:r>
            <a:r>
              <a:rPr lang="en-US" sz="2600" dirty="0" smtClean="0">
                <a:solidFill>
                  <a:srgbClr val="800000"/>
                </a:solidFill>
              </a:rPr>
              <a:t>+ billion in annual expenditures, and millions of beneficiaries</a:t>
            </a:r>
          </a:p>
          <a:p>
            <a:r>
              <a:rPr lang="en-US" sz="2600" dirty="0" smtClean="0">
                <a:solidFill>
                  <a:srgbClr val="0000FF"/>
                </a:solidFill>
              </a:rPr>
              <a:t>Found agency risk model to be evolving and not sufficiently mature to address multiple program risks</a:t>
            </a:r>
          </a:p>
          <a:p>
            <a:r>
              <a:rPr lang="en-US" sz="2600" dirty="0" smtClean="0">
                <a:solidFill>
                  <a:srgbClr val="800000"/>
                </a:solidFill>
              </a:rPr>
              <a:t>Recommended actions related to risk assessment, anti-fraud strategy, and outcome-oriented risk metrics</a:t>
            </a:r>
          </a:p>
          <a:p>
            <a:r>
              <a:rPr lang="en-US" sz="2600" u="sng" dirty="0" smtClean="0">
                <a:solidFill>
                  <a:srgbClr val="0000FF"/>
                </a:solidFill>
              </a:rPr>
              <a:t>Bottom line:</a:t>
            </a:r>
            <a:r>
              <a:rPr lang="en-US" sz="2600" dirty="0" smtClean="0">
                <a:solidFill>
                  <a:srgbClr val="0000FF"/>
                </a:solidFill>
              </a:rPr>
              <a:t> relatively unserious attempt at fraud-risk management undermines overall mission</a:t>
            </a:r>
          </a:p>
          <a:p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464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Case Study: Review of Immigrant-Investor Program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>
                <a:solidFill>
                  <a:srgbClr val="0000FF"/>
                </a:solidFill>
              </a:rPr>
              <a:t>EB-5 grants US residency (“Green Cards”) to foreign nationals who invest in jobs-generating projects, primarily in economically distressed areas in the country </a:t>
            </a:r>
          </a:p>
          <a:p>
            <a:r>
              <a:rPr lang="en-US" sz="2600" dirty="0" smtClean="0">
                <a:solidFill>
                  <a:srgbClr val="800000"/>
                </a:solidFill>
              </a:rPr>
              <a:t>Explosive growth in applications since “Great Recession,” combined with other enabling factors (e.g., corruption crackdowns in native countries)</a:t>
            </a:r>
          </a:p>
          <a:p>
            <a:r>
              <a:rPr lang="en-US" sz="2600" dirty="0" smtClean="0">
                <a:solidFill>
                  <a:srgbClr val="0000FF"/>
                </a:solidFill>
              </a:rPr>
              <a:t>Program faces multiple internal and external risks (e.g., project-related securities fraud; lack of visibility into financial and personal backgrounds of applicants)</a:t>
            </a:r>
          </a:p>
          <a:p>
            <a:r>
              <a:rPr lang="en-US" sz="2600" dirty="0" smtClean="0">
                <a:solidFill>
                  <a:srgbClr val="800000"/>
                </a:solidFill>
              </a:rPr>
              <a:t>Recommendations included performing risk assessments, expanding information collection &amp; data-analytics, and reliably reporting on economic benefits</a:t>
            </a:r>
          </a:p>
          <a:p>
            <a:r>
              <a:rPr lang="en-US" sz="2600" u="sng" dirty="0" smtClean="0">
                <a:solidFill>
                  <a:srgbClr val="0000FF"/>
                </a:solidFill>
              </a:rPr>
              <a:t>Bottom line:</a:t>
            </a:r>
            <a:r>
              <a:rPr lang="en-US" sz="2600" dirty="0" smtClean="0">
                <a:solidFill>
                  <a:srgbClr val="0000FF"/>
                </a:solidFill>
              </a:rPr>
              <a:t> mitigation efforts do not match up convincingly with multiple program &amp; national-security risks facing EB-5</a:t>
            </a:r>
            <a:endParaRPr lang="en-US" sz="2600" dirty="0" smtClean="0">
              <a:solidFill>
                <a:srgbClr val="800000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929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Open Discussion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Revisit earlier matters for further exploration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Share common experiences &amp; insights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Other matters of interest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440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Concluding Thoughts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Sum up what transpired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What does it all mean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Charge going forward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33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Addenda</a:t>
            </a:r>
            <a:r>
              <a:rPr lang="en-US" sz="3600" dirty="0" smtClean="0">
                <a:solidFill>
                  <a:schemeClr val="accent2"/>
                </a:solidFill>
              </a:rPr>
              <a:t/>
            </a:r>
            <a:br>
              <a:rPr lang="en-US" sz="3600" dirty="0" smtClean="0">
                <a:solidFill>
                  <a:schemeClr val="accent2"/>
                </a:solidFill>
              </a:rPr>
            </a:b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Addendum 1: Risk assessment template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Addendum 2: Risk profile template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Addendum 3: Fraud-risk strategy template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Addendum 4: Evaluate-and-adapt (strategy) template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Addendum 5: Most common schemes of health-care fraud in United States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Addendum 6: GAO High-Risk List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50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accent2"/>
                </a:solidFill>
              </a:rPr>
              <a:t>Addendum 1: Risk Assessment </a:t>
            </a:r>
            <a:r>
              <a:rPr lang="en-US" sz="4000" dirty="0">
                <a:solidFill>
                  <a:schemeClr val="accent2"/>
                </a:solidFill>
              </a:rPr>
              <a:t>T</a:t>
            </a:r>
            <a:r>
              <a:rPr lang="en-US" sz="4000" dirty="0" smtClean="0">
                <a:solidFill>
                  <a:schemeClr val="accent2"/>
                </a:solidFill>
              </a:rPr>
              <a:t>emplate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000090"/>
                </a:solidFill>
              </a:rPr>
              <a:t>Risk Assessment </a:t>
            </a:r>
            <a:r>
              <a:rPr lang="en-US" sz="2400" b="1" dirty="0">
                <a:solidFill>
                  <a:srgbClr val="000090"/>
                </a:solidFill>
              </a:rPr>
              <a:t>P</a:t>
            </a:r>
            <a:r>
              <a:rPr lang="en-US" sz="2400" b="1" dirty="0" smtClean="0">
                <a:solidFill>
                  <a:srgbClr val="000090"/>
                </a:solidFill>
              </a:rPr>
              <a:t>rocess</a:t>
            </a:r>
          </a:p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Identify </a:t>
            </a:r>
            <a:r>
              <a:rPr lang="en-US" sz="2000" i="1" dirty="0" smtClean="0">
                <a:solidFill>
                  <a:srgbClr val="0000FF"/>
                </a:solidFill>
              </a:rPr>
              <a:t>inherent</a:t>
            </a:r>
            <a:r>
              <a:rPr lang="en-US" sz="2000" dirty="0" smtClean="0">
                <a:solidFill>
                  <a:srgbClr val="0000FF"/>
                </a:solidFill>
              </a:rPr>
              <a:t> fraud risks affecting a program and component activities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800000"/>
                </a:solidFill>
              </a:rPr>
              <a:t>Define “inherent” risks as those that exist absent a management response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800000"/>
                </a:solidFill>
              </a:rPr>
              <a:t>Answer questions such as: what are specific risks, what makes them so (risk factors), and where could they occur?</a:t>
            </a:r>
          </a:p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Quantify the likelihood and impact of inherent risks actually materializing 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800000"/>
                </a:solidFill>
              </a:rPr>
              <a:t>Designate an appropriate quantification scheme of </a:t>
            </a:r>
            <a:r>
              <a:rPr lang="en-US" sz="1800" i="1" dirty="0" smtClean="0">
                <a:solidFill>
                  <a:srgbClr val="800000"/>
                </a:solidFill>
              </a:rPr>
              <a:t>likelihood</a:t>
            </a:r>
            <a:r>
              <a:rPr lang="en-US" sz="1800" dirty="0" smtClean="0">
                <a:solidFill>
                  <a:srgbClr val="800000"/>
                </a:solidFill>
              </a:rPr>
              <a:t>—e.g., scale of </a:t>
            </a:r>
            <a:r>
              <a:rPr lang="en-US" sz="1800" i="1" dirty="0" smtClean="0">
                <a:solidFill>
                  <a:srgbClr val="800000"/>
                </a:solidFill>
              </a:rPr>
              <a:t>x</a:t>
            </a:r>
            <a:r>
              <a:rPr lang="en-US" sz="1800" dirty="0" smtClean="0">
                <a:solidFill>
                  <a:srgbClr val="800000"/>
                </a:solidFill>
              </a:rPr>
              <a:t> to </a:t>
            </a:r>
            <a:r>
              <a:rPr lang="en-US" sz="1800" i="1" dirty="0" smtClean="0">
                <a:solidFill>
                  <a:srgbClr val="800000"/>
                </a:solidFill>
              </a:rPr>
              <a:t>y </a:t>
            </a:r>
            <a:r>
              <a:rPr lang="en-US" sz="1800" dirty="0" smtClean="0">
                <a:solidFill>
                  <a:srgbClr val="800000"/>
                </a:solidFill>
              </a:rPr>
              <a:t>(e.g., expressed as a percentage)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800000"/>
                </a:solidFill>
              </a:rPr>
              <a:t>Designate an appropriate quantification scheme of </a:t>
            </a:r>
            <a:r>
              <a:rPr lang="en-US" sz="1800" i="1" dirty="0" smtClean="0">
                <a:solidFill>
                  <a:srgbClr val="800000"/>
                </a:solidFill>
              </a:rPr>
              <a:t>impact</a:t>
            </a:r>
            <a:r>
              <a:rPr lang="en-US" sz="1800" dirty="0" smtClean="0">
                <a:solidFill>
                  <a:srgbClr val="800000"/>
                </a:solidFill>
              </a:rPr>
              <a:t>—e.g., financial, reputational</a:t>
            </a:r>
          </a:p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Determine risk thresholds and tolerances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800000"/>
                </a:solidFill>
              </a:rPr>
              <a:t>Define </a:t>
            </a:r>
            <a:r>
              <a:rPr lang="en-US" sz="1800" i="1" dirty="0" smtClean="0">
                <a:solidFill>
                  <a:srgbClr val="800000"/>
                </a:solidFill>
              </a:rPr>
              <a:t>threshold</a:t>
            </a:r>
            <a:r>
              <a:rPr lang="en-US" sz="1800" dirty="0" smtClean="0">
                <a:solidFill>
                  <a:srgbClr val="800000"/>
                </a:solidFill>
              </a:rPr>
              <a:t> (AKA “appetite”) as the amount of risk an enterprise is willing to accept in its programs in terms of, for example, incurring financial losses; also, define extent of risk avoidance, sharing (transfer), and reduction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800000"/>
                </a:solidFill>
              </a:rPr>
              <a:t>Define </a:t>
            </a:r>
            <a:r>
              <a:rPr lang="en-US" sz="1800" i="1" dirty="0" smtClean="0">
                <a:solidFill>
                  <a:srgbClr val="800000"/>
                </a:solidFill>
              </a:rPr>
              <a:t>tolerance</a:t>
            </a:r>
            <a:r>
              <a:rPr lang="en-US" sz="1800" dirty="0" smtClean="0">
                <a:solidFill>
                  <a:srgbClr val="800000"/>
                </a:solidFill>
              </a:rPr>
              <a:t> as the deviation from the risk threshold an enterprise is willing to accept during course of program performance relative to achievement of objectives [see slide 30 for an example of what constitutes “tolerance”]</a:t>
            </a:r>
          </a:p>
          <a:p>
            <a:pPr>
              <a:buFont typeface="Wingdings" charset="2"/>
              <a:buChar char="Ø"/>
            </a:pP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914400" lvl="1" indent="-514350">
              <a:buFont typeface="Wingdings" charset="2"/>
              <a:buAutoNum type="arabicPlain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504D"/>
                </a:solidFill>
              </a:rPr>
              <a:t>Introduction (I)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3366FF"/>
                </a:solidFill>
              </a:rPr>
              <a:t>Fraud represents an insidious risk to the integrity of and erodes vital public trust in government programs at a time of significant fiscal pressures</a:t>
            </a:r>
          </a:p>
          <a:p>
            <a:r>
              <a:rPr lang="en-US" sz="2400" dirty="0" smtClean="0">
                <a:solidFill>
                  <a:srgbClr val="3366FF"/>
                </a:solidFill>
              </a:rPr>
              <a:t>Public enterprise executives and managers are challenged to take a strategic approach to counter fraud risks and develop effective measures to manage these risks</a:t>
            </a:r>
          </a:p>
          <a:p>
            <a:r>
              <a:rPr lang="en-US" sz="2400" dirty="0" smtClean="0">
                <a:solidFill>
                  <a:srgbClr val="3366FF"/>
                </a:solidFill>
              </a:rPr>
              <a:t>Workshop builds on themes and concepts introduced during keynote presentation and goes in depth for selected topics that are fundamental to effective fraud-risk management</a:t>
            </a:r>
          </a:p>
          <a:p>
            <a:r>
              <a:rPr lang="en-US" sz="2400" dirty="0" smtClean="0">
                <a:solidFill>
                  <a:srgbClr val="3366FF"/>
                </a:solidFill>
              </a:rPr>
              <a:t>Focuses on the imperatives and intricacies of performing robust risk assessments, creating comprehensive risk profiles, and integrating them to inform executive decision-making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5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C0504D"/>
                </a:solidFill>
              </a:rPr>
              <a:t>Addendum 1: Illustration of Risk Tolerance Definition</a:t>
            </a:r>
            <a:endParaRPr lang="en-US" sz="3600" dirty="0">
              <a:solidFill>
                <a:srgbClr val="C0504D"/>
              </a:solidFill>
            </a:endParaRPr>
          </a:p>
        </p:txBody>
      </p:sp>
      <p:pic>
        <p:nvPicPr>
          <p:cNvPr id="6" name="Content Placeholder 5" descr="19956771498_e69d5c39ee_b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12" r="-59412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340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C0504D"/>
                </a:solidFill>
              </a:rPr>
              <a:t>Addendum 1: Risk Assessment </a:t>
            </a:r>
            <a:r>
              <a:rPr lang="en-US" sz="4000" dirty="0" smtClean="0">
                <a:solidFill>
                  <a:srgbClr val="C0504D"/>
                </a:solidFill>
              </a:rPr>
              <a:t>Template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>
              <a:buNone/>
            </a:pPr>
            <a:r>
              <a:rPr lang="en-US" sz="2400" b="1" dirty="0" smtClean="0">
                <a:solidFill>
                  <a:srgbClr val="000090"/>
                </a:solidFill>
              </a:rPr>
              <a:t>Risk Assessment Process (Continued)</a:t>
            </a:r>
          </a:p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Examine suitability of existing risk-mitigation controls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800000"/>
                </a:solidFill>
              </a:rPr>
              <a:t>Determine whether current controls &amp; measures are appropriate in design and placement for the risks they are expected to mitigate</a:t>
            </a:r>
          </a:p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Prioritize </a:t>
            </a:r>
            <a:r>
              <a:rPr lang="en-US" sz="2000" i="1" dirty="0" smtClean="0">
                <a:solidFill>
                  <a:srgbClr val="0000FF"/>
                </a:solidFill>
              </a:rPr>
              <a:t>residual</a:t>
            </a:r>
            <a:r>
              <a:rPr lang="en-US" sz="2000" dirty="0" smtClean="0">
                <a:solidFill>
                  <a:srgbClr val="0000FF"/>
                </a:solidFill>
              </a:rPr>
              <a:t> fraud risks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800000"/>
                </a:solidFill>
              </a:rPr>
              <a:t>Identify remaining risks, i.e., </a:t>
            </a:r>
            <a:r>
              <a:rPr lang="en-US" sz="1800" i="1" dirty="0" smtClean="0">
                <a:solidFill>
                  <a:srgbClr val="800000"/>
                </a:solidFill>
              </a:rPr>
              <a:t>net</a:t>
            </a:r>
            <a:r>
              <a:rPr lang="en-US" sz="1800" dirty="0" smtClean="0">
                <a:solidFill>
                  <a:srgbClr val="800000"/>
                </a:solidFill>
              </a:rPr>
              <a:t> of mitigation of inherent risks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800000"/>
                </a:solidFill>
              </a:rPr>
              <a:t>Quantify likelihood and impact and prioritize for action</a:t>
            </a:r>
          </a:p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Compile and synthesize information gleaned from assessment process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800000"/>
                </a:solidFill>
              </a:rPr>
              <a:t>Array analyses, key findings, conclusions, and action items in preparation for creating a risk profile</a:t>
            </a:r>
          </a:p>
          <a:p>
            <a:pPr>
              <a:buFont typeface="Wingdings" charset="2"/>
              <a:buChar char="Ø"/>
            </a:pPr>
            <a:r>
              <a:rPr lang="en-US" sz="2000" b="1" dirty="0" smtClean="0">
                <a:solidFill>
                  <a:srgbClr val="000090"/>
                </a:solidFill>
              </a:rPr>
              <a:t>Assessment insight:</a:t>
            </a:r>
            <a:r>
              <a:rPr lang="en-US" sz="2000" dirty="0" smtClean="0">
                <a:solidFill>
                  <a:srgbClr val="000090"/>
                </a:solidFill>
              </a:rPr>
              <a:t> analyze risks within the context of a program’s relation to an enterprise’s strategic, operational, reporting and compliance objectives; which may occasionally overlap</a:t>
            </a:r>
            <a:endParaRPr lang="en-US" sz="2000" b="1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570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504D"/>
                </a:solidFill>
              </a:rPr>
              <a:t>Addendum 1: Risk Assessment Template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000090"/>
                </a:solidFill>
              </a:rPr>
              <a:t>Considerations for Risk Assessment</a:t>
            </a:r>
            <a:endParaRPr lang="en-US" sz="2400" dirty="0" smtClean="0">
              <a:solidFill>
                <a:srgbClr val="00009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Customize assessment to unique attributes &amp; complexity of target program—one size does </a:t>
            </a:r>
            <a:r>
              <a:rPr lang="en-US" sz="2400" i="1" dirty="0" smtClean="0">
                <a:solidFill>
                  <a:srgbClr val="0000FF"/>
                </a:solidFill>
              </a:rPr>
              <a:t>not</a:t>
            </a:r>
            <a:r>
              <a:rPr lang="en-US" sz="2400" dirty="0" smtClean="0">
                <a:solidFill>
                  <a:srgbClr val="0000FF"/>
                </a:solidFill>
              </a:rPr>
              <a:t> fit all!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800000"/>
                </a:solidFill>
              </a:rPr>
              <a:t>Perform systematically at </a:t>
            </a:r>
            <a:r>
              <a:rPr lang="en-US" sz="2400" u="sng" dirty="0" smtClean="0">
                <a:solidFill>
                  <a:srgbClr val="800000"/>
                </a:solidFill>
              </a:rPr>
              <a:t>regular</a:t>
            </a:r>
            <a:r>
              <a:rPr lang="en-US" sz="2400" dirty="0" smtClean="0">
                <a:solidFill>
                  <a:srgbClr val="800000"/>
                </a:solidFill>
              </a:rPr>
              <a:t> intervals; go “out-of-cycle” as events warrant—this is </a:t>
            </a:r>
            <a:r>
              <a:rPr lang="en-US" sz="2400" i="1" dirty="0" smtClean="0">
                <a:solidFill>
                  <a:srgbClr val="800000"/>
                </a:solidFill>
              </a:rPr>
              <a:t>not</a:t>
            </a:r>
            <a:r>
              <a:rPr lang="en-US" sz="2400" dirty="0" smtClean="0">
                <a:solidFill>
                  <a:srgbClr val="800000"/>
                </a:solidFill>
              </a:rPr>
              <a:t> a one-and-done proposition!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Leverage what is known (quantitative &amp; qualitative information from prior analyses, investigations, etc.)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800000"/>
                </a:solidFill>
              </a:rPr>
              <a:t>Make informed judgments about potential “hidden” and future risks (i.e., speculative extrapolation from known facts)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Identify and interpret any linkages between risks and determine cascading effects that exacerbate original risk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57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504D"/>
                </a:solidFill>
              </a:rPr>
              <a:t>Addendum 1: Risk Assessment Template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000090"/>
                </a:solidFill>
              </a:rPr>
              <a:t>Considerations for Risk </a:t>
            </a:r>
            <a:r>
              <a:rPr lang="en-US" sz="2400" b="1" dirty="0" smtClean="0">
                <a:solidFill>
                  <a:srgbClr val="000090"/>
                </a:solidFill>
              </a:rPr>
              <a:t>Assessment (Continued)</a:t>
            </a:r>
            <a:endParaRPr lang="en-US" sz="2400" dirty="0">
              <a:solidFill>
                <a:srgbClr val="00009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Involve all stakeholders who “touch” program in a substantial way and are familiar with its risks and incorporate input as part of vertical/horizontal integration—</a:t>
            </a:r>
            <a:r>
              <a:rPr lang="en-US" sz="2400" i="1" dirty="0" smtClean="0">
                <a:solidFill>
                  <a:srgbClr val="0000FF"/>
                </a:solidFill>
              </a:rPr>
              <a:t>avoid</a:t>
            </a:r>
            <a:r>
              <a:rPr lang="en-US" sz="2400" dirty="0" smtClean="0">
                <a:solidFill>
                  <a:srgbClr val="0000FF"/>
                </a:solidFill>
              </a:rPr>
              <a:t> silos!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800000"/>
                </a:solidFill>
              </a:rPr>
              <a:t>Corroborate, to the extent feasible, testimonial evidence with data &amp; documentation; employ “reasonable assurance” standard and note analytical limitations and their implications</a:t>
            </a:r>
          </a:p>
          <a:p>
            <a:pPr>
              <a:buFont typeface="Wingdings" charset="2"/>
              <a:buChar char="Ø"/>
            </a:pPr>
            <a:r>
              <a:rPr lang="en-US" sz="2400" i="1" dirty="0" smtClean="0">
                <a:solidFill>
                  <a:srgbClr val="0000FF"/>
                </a:solidFill>
              </a:rPr>
              <a:t>Quantify</a:t>
            </a:r>
            <a:r>
              <a:rPr lang="en-US" sz="2400" dirty="0" smtClean="0">
                <a:solidFill>
                  <a:srgbClr val="0000FF"/>
                </a:solidFill>
              </a:rPr>
              <a:t> impact, in terms of program funds or other quantitative measures at risk; </a:t>
            </a:r>
            <a:r>
              <a:rPr lang="en-US" sz="2400" i="1" dirty="0" smtClean="0">
                <a:solidFill>
                  <a:srgbClr val="0000FF"/>
                </a:solidFill>
              </a:rPr>
              <a:t>qualify</a:t>
            </a:r>
            <a:r>
              <a:rPr lang="en-US" sz="2400" dirty="0" smtClean="0">
                <a:solidFill>
                  <a:srgbClr val="0000FF"/>
                </a:solidFill>
              </a:rPr>
              <a:t> impact, in terms of erosion of institutional reputation &amp; public trust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800000"/>
                </a:solidFill>
              </a:rPr>
              <a:t>Create feedback loop to inform future decision-making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5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504D"/>
                </a:solidFill>
              </a:rPr>
              <a:t>Addendum 1: Risk Assessment Template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000090"/>
                </a:solidFill>
              </a:rPr>
              <a:t>Key Questions to Inform Assessment</a:t>
            </a:r>
            <a:endParaRPr lang="en-US" sz="2400" dirty="0" smtClean="0">
              <a:solidFill>
                <a:srgbClr val="00009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Is the program (or components) new to the agency and what is the level of institutional maturity?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800000"/>
                </a:solidFill>
              </a:rPr>
              <a:t>Does the program have a history of fraud risk, including actual adverse events and deficiencies with material impacts?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Has an Inspector General or other independent entity found and reported on program risks and instances of fraud?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800000"/>
                </a:solidFill>
              </a:rPr>
              <a:t>How has the agency responded to such findings and recommendations for remediation? Impact of actions taken?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504D"/>
                </a:solidFill>
              </a:rPr>
              <a:t>Addendum 1: Risk Assessment Template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000090"/>
                </a:solidFill>
              </a:rPr>
              <a:t>Key Questions to Inform </a:t>
            </a:r>
            <a:r>
              <a:rPr lang="en-US" sz="2400" b="1" dirty="0" smtClean="0">
                <a:solidFill>
                  <a:srgbClr val="000090"/>
                </a:solidFill>
              </a:rPr>
              <a:t>Assessment (Continued)</a:t>
            </a:r>
            <a:endParaRPr lang="en-US" sz="2400" dirty="0" smtClean="0">
              <a:solidFill>
                <a:srgbClr val="00009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How </a:t>
            </a:r>
            <a:r>
              <a:rPr lang="en-US" sz="2400" i="1" dirty="0" smtClean="0">
                <a:solidFill>
                  <a:srgbClr val="0000FF"/>
                </a:solidFill>
              </a:rPr>
              <a:t>complex</a:t>
            </a:r>
            <a:r>
              <a:rPr lang="en-US" sz="2400" dirty="0" smtClean="0">
                <a:solidFill>
                  <a:srgbClr val="0000FF"/>
                </a:solidFill>
              </a:rPr>
              <a:t> is the program? [Consider as </a:t>
            </a:r>
            <a:r>
              <a:rPr lang="en-US" sz="2400" i="1" dirty="0" smtClean="0">
                <a:solidFill>
                  <a:srgbClr val="0000FF"/>
                </a:solidFill>
              </a:rPr>
              <a:t>principal</a:t>
            </a:r>
            <a:r>
              <a:rPr lang="en-US" sz="2400" dirty="0" smtClean="0">
                <a:solidFill>
                  <a:srgbClr val="0000FF"/>
                </a:solidFill>
              </a:rPr>
              <a:t> driver of risk]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800000"/>
                </a:solidFill>
              </a:rPr>
              <a:t>What is the stakeholder universe and how does it interact during program transactions (e.g., beneficiaries, providers, suppliers, administrators, etc.)?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800000"/>
                </a:solidFill>
              </a:rPr>
              <a:t>What are the program’s “mechanics” (e.g., implementing regulations</a:t>
            </a:r>
            <a:r>
              <a:rPr lang="en-US" sz="2000" dirty="0">
                <a:solidFill>
                  <a:srgbClr val="800000"/>
                </a:solidFill>
              </a:rPr>
              <a:t>, </a:t>
            </a:r>
            <a:r>
              <a:rPr lang="en-US" sz="2000" dirty="0" smtClean="0">
                <a:solidFill>
                  <a:srgbClr val="800000"/>
                </a:solidFill>
              </a:rPr>
              <a:t>eligibility rules</a:t>
            </a:r>
            <a:r>
              <a:rPr lang="en-US" sz="2000" dirty="0">
                <a:solidFill>
                  <a:srgbClr val="800000"/>
                </a:solidFill>
              </a:rPr>
              <a:t>, </a:t>
            </a:r>
            <a:r>
              <a:rPr lang="en-US" sz="2000" dirty="0" smtClean="0">
                <a:solidFill>
                  <a:srgbClr val="800000"/>
                </a:solidFill>
              </a:rPr>
              <a:t>administrative processes </a:t>
            </a:r>
            <a:r>
              <a:rPr lang="en-US" sz="2000" dirty="0">
                <a:solidFill>
                  <a:srgbClr val="800000"/>
                </a:solidFill>
              </a:rPr>
              <a:t>&amp; procedures, volume of transactions</a:t>
            </a:r>
            <a:r>
              <a:rPr lang="en-US" sz="2000" dirty="0" smtClean="0">
                <a:solidFill>
                  <a:srgbClr val="800000"/>
                </a:solidFill>
              </a:rPr>
              <a:t>, service &amp; payment velocity, etc.)?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800000"/>
                </a:solidFill>
              </a:rPr>
              <a:t>In addition to any basic control activities in place, what is the program’s internal/external oversight &amp; accountability structure and how engaged is it (e.g., reviews, approvals, etc.)?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800000"/>
                </a:solidFill>
              </a:rPr>
              <a:t>What are some </a:t>
            </a:r>
            <a:r>
              <a:rPr lang="en-US" sz="2000" i="1" dirty="0" smtClean="0">
                <a:solidFill>
                  <a:srgbClr val="800000"/>
                </a:solidFill>
              </a:rPr>
              <a:t>intangibles</a:t>
            </a:r>
            <a:r>
              <a:rPr lang="en-US" sz="2000" dirty="0" smtClean="0">
                <a:solidFill>
                  <a:srgbClr val="800000"/>
                </a:solidFill>
              </a:rPr>
              <a:t>—e.g., how frequently do program rules/authorities change, how well aware of and trained are staff on fraud-risk responsibilities, to what extent can management override controls, etc.)</a:t>
            </a:r>
          </a:p>
          <a:p>
            <a:pPr lvl="1">
              <a:buFont typeface="Wingdings" charset="2"/>
              <a:buChar char="u"/>
            </a:pPr>
            <a:endParaRPr lang="en-US" sz="2000" dirty="0" smtClean="0">
              <a:solidFill>
                <a:srgbClr val="0000FF"/>
              </a:solidFill>
            </a:endParaRPr>
          </a:p>
          <a:p>
            <a:pPr lvl="1">
              <a:buFont typeface="Wingdings" charset="2"/>
              <a:buChar char="u"/>
            </a:pPr>
            <a:endParaRPr lang="en-US" sz="2000" dirty="0" smtClean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endParaRPr lang="en-US" sz="2400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1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Addendum 2: Risk Profile Template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800" dirty="0" smtClean="0">
                <a:solidFill>
                  <a:srgbClr val="0000FF"/>
                </a:solidFill>
              </a:rPr>
              <a:t>A risk profile is the </a:t>
            </a:r>
            <a:r>
              <a:rPr lang="en-US" sz="2800" i="1" dirty="0" smtClean="0">
                <a:solidFill>
                  <a:srgbClr val="0000FF"/>
                </a:solidFill>
              </a:rPr>
              <a:t>essential</a:t>
            </a:r>
            <a:r>
              <a:rPr lang="en-US" sz="2800" dirty="0" smtClean="0">
                <a:solidFill>
                  <a:srgbClr val="0000FF"/>
                </a:solidFill>
              </a:rPr>
              <a:t> element for crafting a comprehensive fraud-risk strategy which will drive the mitigation actions necessary to manage risks in a proactive manner</a:t>
            </a:r>
          </a:p>
          <a:p>
            <a:pPr>
              <a:buFont typeface="Wingdings" charset="2"/>
              <a:buChar char="Ø"/>
            </a:pPr>
            <a:r>
              <a:rPr lang="en-US" sz="2800" dirty="0" smtClean="0">
                <a:solidFill>
                  <a:srgbClr val="0000FF"/>
                </a:solidFill>
              </a:rPr>
              <a:t>Creating a detailed profile enables risk owners to, among other things, understand </a:t>
            </a:r>
            <a:r>
              <a:rPr lang="en-US" sz="2800" i="1" dirty="0" smtClean="0">
                <a:solidFill>
                  <a:srgbClr val="0000FF"/>
                </a:solidFill>
              </a:rPr>
              <a:t>linkages</a:t>
            </a:r>
            <a:r>
              <a:rPr lang="en-US" sz="2800" dirty="0" smtClean="0">
                <a:solidFill>
                  <a:srgbClr val="0000FF"/>
                </a:solidFill>
              </a:rPr>
              <a:t> between various risks and any interacting/cascading (downstream) effects and craft targeted responses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516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Addendum 2: Risk Profile </a:t>
            </a:r>
            <a:r>
              <a:rPr lang="en-US" dirty="0" smtClean="0">
                <a:solidFill>
                  <a:schemeClr val="accent2"/>
                </a:solidFill>
              </a:rPr>
              <a:t>Template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000090"/>
                </a:solidFill>
              </a:rPr>
              <a:t>Risk Profile Components &amp; Some Key Questions</a:t>
            </a:r>
            <a:endParaRPr lang="en-US" sz="2400" dirty="0" smtClean="0">
              <a:solidFill>
                <a:srgbClr val="00009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i="1" dirty="0" smtClean="0">
                <a:solidFill>
                  <a:srgbClr val="0000FF"/>
                </a:solidFill>
              </a:rPr>
              <a:t>Inherent</a:t>
            </a:r>
            <a:r>
              <a:rPr lang="en-US" sz="2400" dirty="0" smtClean="0">
                <a:solidFill>
                  <a:srgbClr val="0000FF"/>
                </a:solidFill>
              </a:rPr>
              <a:t> fraud risks—</a:t>
            </a:r>
            <a:r>
              <a:rPr lang="en-US" sz="2400" dirty="0" smtClean="0">
                <a:solidFill>
                  <a:srgbClr val="800000"/>
                </a:solidFill>
              </a:rPr>
              <a:t>what fraud risks does the program face? Provide detailed descriptions of origins, manifestations, trends, etc.</a:t>
            </a:r>
            <a:endParaRPr lang="en-US" sz="2400" dirty="0" smtClean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Risk factors—</a:t>
            </a:r>
            <a:r>
              <a:rPr lang="en-US" sz="2400" dirty="0" smtClean="0">
                <a:solidFill>
                  <a:srgbClr val="800000"/>
                </a:solidFill>
              </a:rPr>
              <a:t>what conditions (internal and external) yield fraud risks? Describe extent to which these factors interact to exacerbate risk</a:t>
            </a:r>
            <a:endParaRPr lang="en-US" sz="2400" dirty="0" smtClean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Risk owners—</a:t>
            </a:r>
            <a:r>
              <a:rPr lang="en-US" sz="2400" dirty="0" smtClean="0">
                <a:solidFill>
                  <a:srgbClr val="800000"/>
                </a:solidFill>
              </a:rPr>
              <a:t>which individuals and/or entities who “touch” a program are responsible for addressing its risks? Establish chain of command</a:t>
            </a:r>
            <a:endParaRPr lang="en-US" sz="2400" dirty="0" smtClean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Likelihood &amp; impact—</a:t>
            </a:r>
            <a:r>
              <a:rPr lang="en-US" sz="2400" dirty="0" smtClean="0">
                <a:solidFill>
                  <a:srgbClr val="800000"/>
                </a:solidFill>
              </a:rPr>
              <a:t>what is the probability of a risk occurring  and what are the effects? Use an appropriate scale for each (%, $, L-M-H, etc.)</a:t>
            </a:r>
            <a:endParaRPr lang="en-US" sz="2400" dirty="0" smtClean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Significance—</a:t>
            </a:r>
            <a:r>
              <a:rPr lang="en-US" sz="2400" dirty="0" smtClean="0">
                <a:solidFill>
                  <a:srgbClr val="800000"/>
                </a:solidFill>
              </a:rPr>
              <a:t>what is the relative importance (criticality) of the risk to the proper functioning of the program? Use an appropriate scale to describe</a:t>
            </a:r>
            <a:endParaRPr lang="en-US" sz="2400" dirty="0" smtClean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946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Addendum 2: Risk Profile Template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Ø"/>
            </a:pPr>
            <a:r>
              <a:rPr lang="en-US" dirty="0">
                <a:solidFill>
                  <a:srgbClr val="0000FF"/>
                </a:solidFill>
              </a:rPr>
              <a:t>Existing controls—</a:t>
            </a:r>
            <a:r>
              <a:rPr lang="en-US" dirty="0">
                <a:solidFill>
                  <a:srgbClr val="800000"/>
                </a:solidFill>
              </a:rPr>
              <a:t>what controls are already in place to help reduce the likelihood and impact of each risk? Map out </a:t>
            </a:r>
            <a:r>
              <a:rPr lang="en-US" dirty="0" smtClean="0">
                <a:solidFill>
                  <a:srgbClr val="800000"/>
                </a:solidFill>
              </a:rPr>
              <a:t>placement/sequencing </a:t>
            </a:r>
            <a:r>
              <a:rPr lang="en-US" dirty="0">
                <a:solidFill>
                  <a:srgbClr val="800000"/>
                </a:solidFill>
              </a:rPr>
              <a:t>&amp; identify gaps</a:t>
            </a:r>
          </a:p>
          <a:p>
            <a:pPr>
              <a:buFont typeface="Wingdings" charset="2"/>
              <a:buChar char="Ø"/>
            </a:pPr>
            <a:r>
              <a:rPr lang="en-US" i="1" dirty="0">
                <a:solidFill>
                  <a:srgbClr val="0000FF"/>
                </a:solidFill>
              </a:rPr>
              <a:t>Residual</a:t>
            </a:r>
            <a:r>
              <a:rPr lang="en-US" dirty="0">
                <a:solidFill>
                  <a:srgbClr val="0000FF"/>
                </a:solidFill>
              </a:rPr>
              <a:t> risk likelihood &amp; impact—</a:t>
            </a:r>
            <a:r>
              <a:rPr lang="en-US" dirty="0">
                <a:solidFill>
                  <a:srgbClr val="800000"/>
                </a:solidFill>
              </a:rPr>
              <a:t>what is the risk </a:t>
            </a:r>
            <a:r>
              <a:rPr lang="en-US" i="1" dirty="0">
                <a:solidFill>
                  <a:srgbClr val="800000"/>
                </a:solidFill>
              </a:rPr>
              <a:t>net</a:t>
            </a:r>
            <a:r>
              <a:rPr lang="en-US" dirty="0">
                <a:solidFill>
                  <a:srgbClr val="800000"/>
                </a:solidFill>
              </a:rPr>
              <a:t> of the mitigating effect of controls in place? In addition to effect, evaluate control design and placement</a:t>
            </a:r>
            <a:endParaRPr lang="en-US" dirty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dirty="0" smtClean="0">
                <a:solidFill>
                  <a:srgbClr val="0000FF"/>
                </a:solidFill>
              </a:rPr>
              <a:t>Risk </a:t>
            </a:r>
            <a:r>
              <a:rPr lang="en-US" dirty="0">
                <a:solidFill>
                  <a:srgbClr val="0000FF"/>
                </a:solidFill>
              </a:rPr>
              <a:t>significance—</a:t>
            </a:r>
            <a:r>
              <a:rPr lang="en-US" dirty="0">
                <a:solidFill>
                  <a:srgbClr val="800000"/>
                </a:solidFill>
              </a:rPr>
              <a:t>what is the relative importance of the net risk to the proper functioning of the program? Use an appropriate scale to describe</a:t>
            </a:r>
            <a:endParaRPr lang="en-US" dirty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dirty="0">
                <a:solidFill>
                  <a:srgbClr val="0000FF"/>
                </a:solidFill>
              </a:rPr>
              <a:t>Risk </a:t>
            </a:r>
            <a:r>
              <a:rPr lang="en-US" dirty="0" smtClean="0">
                <a:solidFill>
                  <a:srgbClr val="0000FF"/>
                </a:solidFill>
              </a:rPr>
              <a:t>response—</a:t>
            </a:r>
            <a:r>
              <a:rPr lang="en-US" dirty="0" smtClean="0">
                <a:solidFill>
                  <a:srgbClr val="800000"/>
                </a:solidFill>
              </a:rPr>
              <a:t>what additional controls are needed to close gaps &amp; mitigate net risk? Measure against risk threshold and tolerance levels established earlier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155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Addendum 3: Fraud-Risk Strategy Template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>
                <a:solidFill>
                  <a:srgbClr val="000090"/>
                </a:solidFill>
              </a:rPr>
              <a:t>Key elements of an anti-fraud strategy—delineate (see “leading practices”)</a:t>
            </a:r>
          </a:p>
          <a:p>
            <a:pPr lvl="1">
              <a:buFont typeface="Wingdings" charset="2"/>
              <a:buChar char="Ø"/>
            </a:pPr>
            <a:r>
              <a:rPr lang="en-US" dirty="0" smtClean="0">
                <a:solidFill>
                  <a:srgbClr val="800000"/>
                </a:solidFill>
              </a:rPr>
              <a:t>Why is fraud-risk management important</a:t>
            </a:r>
          </a:p>
          <a:p>
            <a:pPr lvl="1">
              <a:buFont typeface="Wingdings" charset="2"/>
              <a:buChar char="Ø"/>
            </a:pPr>
            <a:r>
              <a:rPr lang="en-US" dirty="0" smtClean="0">
                <a:solidFill>
                  <a:srgbClr val="800000"/>
                </a:solidFill>
              </a:rPr>
              <a:t>Who is responsible</a:t>
            </a:r>
          </a:p>
          <a:p>
            <a:pPr lvl="1">
              <a:buFont typeface="Wingdings" charset="2"/>
              <a:buChar char="Ø"/>
            </a:pPr>
            <a:r>
              <a:rPr lang="en-US" dirty="0" smtClean="0">
                <a:solidFill>
                  <a:srgbClr val="800000"/>
                </a:solidFill>
              </a:rPr>
              <a:t>What is being done</a:t>
            </a:r>
          </a:p>
          <a:p>
            <a:pPr lvl="1">
              <a:buFont typeface="Wingdings" charset="2"/>
              <a:buChar char="Ø"/>
            </a:pPr>
            <a:r>
              <a:rPr lang="en-US" dirty="0" smtClean="0">
                <a:solidFill>
                  <a:srgbClr val="800000"/>
                </a:solidFill>
              </a:rPr>
              <a:t>When is implementation</a:t>
            </a:r>
          </a:p>
          <a:p>
            <a:pPr lvl="1">
              <a:buFont typeface="Wingdings" charset="2"/>
              <a:buChar char="Ø"/>
            </a:pPr>
            <a:r>
              <a:rPr lang="en-US" dirty="0" smtClean="0">
                <a:solidFill>
                  <a:srgbClr val="800000"/>
                </a:solidFill>
              </a:rPr>
              <a:t>Which are the areas of focus</a:t>
            </a:r>
          </a:p>
          <a:p>
            <a:pPr marL="457200" lvl="1" indent="0">
              <a:buNone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20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504D"/>
                </a:solidFill>
              </a:rPr>
              <a:t>Introduction (II)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23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3366FF"/>
                </a:solidFill>
              </a:rPr>
              <a:t>Risk assessments and profiles are the principal underpinnings of a proactive, action-oriented fraud-risk strategy and its component objectives &amp; activities</a:t>
            </a:r>
          </a:p>
          <a:p>
            <a:r>
              <a:rPr lang="en-US" sz="2400" dirty="0" smtClean="0">
                <a:solidFill>
                  <a:srgbClr val="3366FF"/>
                </a:solidFill>
              </a:rPr>
              <a:t>Successful implementation of such a strategy is intended to offer reasonable assurance that a program’s mission is being met and that taxpayer investments are safeguarded</a:t>
            </a:r>
          </a:p>
          <a:p>
            <a:r>
              <a:rPr lang="en-US" sz="2400" dirty="0" smtClean="0">
                <a:solidFill>
                  <a:srgbClr val="3366FF"/>
                </a:solidFill>
              </a:rPr>
              <a:t>Without getting the fundamentals right and sustaining them over time, fraud-risk strategies and related activities become unmoored in their purpose and effectiveness</a:t>
            </a:r>
          </a:p>
          <a:p>
            <a:r>
              <a:rPr lang="en-US" sz="2400" dirty="0" smtClean="0">
                <a:solidFill>
                  <a:srgbClr val="000090"/>
                </a:solidFill>
              </a:rPr>
              <a:t>Ultimately, any fraud-risk management model must address how to reconcile delivering benefits timely with the need to safeguard program integrity &amp; underlying investments</a:t>
            </a:r>
            <a:endParaRPr lang="en-US" sz="2400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338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Addendum 3: Fraud-Risk Strategy </a:t>
            </a:r>
            <a:r>
              <a:rPr lang="en-US" sz="3200" dirty="0" smtClean="0">
                <a:solidFill>
                  <a:schemeClr val="accent2"/>
                </a:solidFill>
              </a:rPr>
              <a:t>Template (Continued)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000090"/>
                </a:solidFill>
              </a:rPr>
              <a:t>Leading practices for crafting an effective strategy </a:t>
            </a:r>
            <a:endParaRPr lang="en-US" sz="2800" dirty="0" smtClean="0">
              <a:solidFill>
                <a:srgbClr val="00009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800000"/>
                </a:solidFill>
              </a:rPr>
              <a:t>Drawing from the risk profile, perform the following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Set clear, achievable mitigation objectives; synced w/mission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Determine resource allocation commensurate with risk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Establish clear roles &amp;responsibilities for implementing strategy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Create plan to communicate strategy to stakeholders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Establish milestones and timelines for implementation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Establish outcome-oriented, risk-appropriate performance metrics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Highlight key linkages among prioritized risks &amp; implications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Place anti-fraud strategy in context &amp; link with other risk efforts (ERM)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Focus on preventative controls and weigh costs/benefits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Design controls and place/sequence them appropriately</a:t>
            </a:r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211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504D"/>
                </a:solidFill>
              </a:rPr>
              <a:t>Addendum 3: Examples of Control Activities by Core Principle</a:t>
            </a:r>
            <a:endParaRPr lang="en-US" sz="3200" dirty="0">
              <a:solidFill>
                <a:srgbClr val="C0504D"/>
              </a:solidFill>
            </a:endParaRPr>
          </a:p>
        </p:txBody>
      </p:sp>
      <p:pic>
        <p:nvPicPr>
          <p:cNvPr id="5" name="Content Placeholder 4" descr="19523757333_48fbe6c023_b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485" r="-12485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681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chemeClr val="accent2"/>
                </a:solidFill>
              </a:rPr>
              <a:t>Addendum 3: Fraud-Risk Strategy </a:t>
            </a:r>
            <a:r>
              <a:rPr lang="en-US" sz="3600" dirty="0" smtClean="0">
                <a:solidFill>
                  <a:schemeClr val="accent2"/>
                </a:solidFill>
              </a:rPr>
              <a:t>Template (Continued)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sz="2800" b="1" dirty="0">
                <a:solidFill>
                  <a:srgbClr val="000090"/>
                </a:solidFill>
              </a:rPr>
              <a:t>Leading practices for crafting an effective strategy </a:t>
            </a:r>
            <a:endParaRPr lang="en-US" sz="2800" dirty="0">
              <a:solidFill>
                <a:srgbClr val="000090"/>
              </a:solidFill>
            </a:endParaRPr>
          </a:p>
          <a:p>
            <a:pPr>
              <a:buFont typeface="Wingdings" charset="2"/>
              <a:buChar char="u"/>
            </a:pPr>
            <a:r>
              <a:rPr lang="en-US" sz="2400" dirty="0" smtClean="0">
                <a:solidFill>
                  <a:srgbClr val="3366FF"/>
                </a:solidFill>
              </a:rPr>
              <a:t>Align controls &amp; related activities along the following integrated categories</a:t>
            </a:r>
          </a:p>
          <a:p>
            <a:pPr lvl="1">
              <a:buFont typeface="Wingdings" charset="2"/>
              <a:buChar char="ü"/>
            </a:pPr>
            <a:r>
              <a:rPr lang="en-US" sz="2000" dirty="0" smtClean="0">
                <a:solidFill>
                  <a:srgbClr val="800000"/>
                </a:solidFill>
              </a:rPr>
              <a:t>Verification processes &amp; procedures</a:t>
            </a:r>
          </a:p>
          <a:p>
            <a:pPr lvl="1">
              <a:buFont typeface="Wingdings" charset="2"/>
              <a:buChar char="ü"/>
            </a:pPr>
            <a:r>
              <a:rPr lang="en-US" sz="2000" dirty="0" smtClean="0">
                <a:solidFill>
                  <a:srgbClr val="800000"/>
                </a:solidFill>
              </a:rPr>
              <a:t>Data analytics</a:t>
            </a:r>
          </a:p>
          <a:p>
            <a:pPr lvl="1">
              <a:buFont typeface="Wingdings" charset="2"/>
              <a:buChar char="ü"/>
            </a:pPr>
            <a:r>
              <a:rPr lang="en-US" sz="2000" dirty="0" smtClean="0">
                <a:solidFill>
                  <a:srgbClr val="800000"/>
                </a:solidFill>
              </a:rPr>
              <a:t>Fraud awareness</a:t>
            </a:r>
          </a:p>
          <a:p>
            <a:pPr lvl="1">
              <a:buFont typeface="Wingdings" charset="2"/>
              <a:buChar char="ü"/>
            </a:pPr>
            <a:r>
              <a:rPr lang="en-US" sz="2000" dirty="0" smtClean="0">
                <a:solidFill>
                  <a:srgbClr val="800000"/>
                </a:solidFill>
              </a:rPr>
              <a:t>Reporting mechanisms</a:t>
            </a:r>
          </a:p>
          <a:p>
            <a:pPr lvl="1">
              <a:buFont typeface="Wingdings" charset="2"/>
              <a:buChar char="ü"/>
            </a:pPr>
            <a:r>
              <a:rPr lang="en-US" sz="2000" dirty="0" smtClean="0">
                <a:solidFill>
                  <a:srgbClr val="800000"/>
                </a:solidFill>
              </a:rPr>
              <a:t>Employee integrity</a:t>
            </a:r>
          </a:p>
          <a:p>
            <a:pPr>
              <a:buFont typeface="Wingdings" charset="2"/>
              <a:buChar char="u"/>
            </a:pPr>
            <a:r>
              <a:rPr lang="en-US" sz="2400" dirty="0" smtClean="0">
                <a:solidFill>
                  <a:srgbClr val="3366FF"/>
                </a:solidFill>
              </a:rPr>
              <a:t>Develop plan for responding to detected instances of potential fraud</a:t>
            </a:r>
          </a:p>
          <a:p>
            <a:pPr lvl="1">
              <a:buFont typeface="Wingdings" charset="2"/>
              <a:buChar char="ü"/>
            </a:pPr>
            <a:r>
              <a:rPr lang="en-US" sz="2000" dirty="0" smtClean="0">
                <a:solidFill>
                  <a:srgbClr val="800000"/>
                </a:solidFill>
              </a:rPr>
              <a:t>Refer instances to Inspectors General, law enforcement, or prosecutors for additional action, resolution &amp; disposition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367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504D"/>
                </a:solidFill>
              </a:rPr>
              <a:t>Addendum 4: Evaluate &amp; Adapt Template</a:t>
            </a:r>
            <a:endParaRPr lang="en-US" sz="3200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000090"/>
                </a:solidFill>
              </a:rPr>
              <a:t>Leading Practices for Evaluating &amp; Adapting Fraud-Risk Initiatives</a:t>
            </a:r>
            <a:endParaRPr lang="en-US" sz="2400" dirty="0" smtClean="0">
              <a:solidFill>
                <a:srgbClr val="00009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Monitor &amp; evaluate </a:t>
            </a:r>
            <a:r>
              <a:rPr lang="en-US" sz="2000" i="1" dirty="0" smtClean="0">
                <a:solidFill>
                  <a:srgbClr val="800000"/>
                </a:solidFill>
              </a:rPr>
              <a:t>all</a:t>
            </a:r>
            <a:r>
              <a:rPr lang="en-US" sz="2000" dirty="0" smtClean="0">
                <a:solidFill>
                  <a:srgbClr val="800000"/>
                </a:solidFill>
              </a:rPr>
              <a:t> components of fraud-risk management activities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3366FF"/>
                </a:solidFill>
              </a:rPr>
              <a:t>Review risk assessments, profile, strategy, controls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3366FF"/>
                </a:solidFill>
              </a:rPr>
              <a:t>Analyze data from reporting mechanisms, instances of detected fraud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3366FF"/>
                </a:solidFill>
              </a:rPr>
              <a:t>Consider changes in internal &amp; external operational environments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3366FF"/>
                </a:solidFill>
              </a:rPr>
              <a:t>Engage with stakeholder community to obtain 3</a:t>
            </a:r>
            <a:r>
              <a:rPr lang="en-US" sz="1800" baseline="30000" dirty="0" smtClean="0">
                <a:solidFill>
                  <a:srgbClr val="3366FF"/>
                </a:solidFill>
              </a:rPr>
              <a:t>rd</a:t>
            </a:r>
            <a:r>
              <a:rPr lang="en-US" sz="1800" dirty="0" smtClean="0">
                <a:solidFill>
                  <a:srgbClr val="3366FF"/>
                </a:solidFill>
              </a:rPr>
              <a:t>-party insights</a:t>
            </a:r>
          </a:p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Measure outcomes against metrics established in strategy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3366FF"/>
                </a:solidFill>
              </a:rPr>
              <a:t>Track and benchmark </a:t>
            </a:r>
            <a:r>
              <a:rPr lang="en-US" sz="1800" i="1" dirty="0" smtClean="0">
                <a:solidFill>
                  <a:srgbClr val="3366FF"/>
                </a:solidFill>
              </a:rPr>
              <a:t>outcomes</a:t>
            </a:r>
            <a:r>
              <a:rPr lang="en-US" sz="1800" dirty="0" smtClean="0">
                <a:solidFill>
                  <a:srgbClr val="3366FF"/>
                </a:solidFill>
              </a:rPr>
              <a:t> against metrics (as function of activities &amp; outputs)—did the “needle” move in the right or expected direction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>
                <a:solidFill>
                  <a:srgbClr val="3366FF"/>
                </a:solidFill>
              </a:rPr>
              <a:t>Ensure sufficiency of relevant data and corroborating testimonial &amp; documentary evidence to help reach definitive conclusions</a:t>
            </a:r>
          </a:p>
          <a:p>
            <a:pPr lvl="1">
              <a:buFont typeface="Wingdings" charset="2"/>
              <a:buChar char="q"/>
            </a:pPr>
            <a:endParaRPr lang="en-US" sz="1800" dirty="0">
              <a:solidFill>
                <a:srgbClr val="8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392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C0504D"/>
                </a:solidFill>
              </a:rPr>
              <a:t>Addendum 4: Evaluate &amp; Adapt </a:t>
            </a:r>
            <a:r>
              <a:rPr lang="en-US" sz="3600" dirty="0" smtClean="0">
                <a:solidFill>
                  <a:srgbClr val="C0504D"/>
                </a:solidFill>
              </a:rPr>
              <a:t>Template (Continued)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solidFill>
                  <a:srgbClr val="000090"/>
                </a:solidFill>
              </a:rPr>
              <a:t>Leading Practices for Evaluating &amp; Adapting Fraud-Risk Initiatives</a:t>
            </a:r>
            <a:endParaRPr lang="en-US" sz="2800" dirty="0">
              <a:solidFill>
                <a:srgbClr val="00009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800000"/>
                </a:solidFill>
              </a:rPr>
              <a:t>Adapt activities across full spectrum of risk management process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Use monitoring and evaluation results (e.g., analyses, detected fraud, investigations, adjudications, etc.) to update design &amp; implementation of entire complement of fraud-risk management initiatives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800000"/>
                </a:solidFill>
              </a:rPr>
              <a:t>Communicate &amp; explain results to all relevant owners &amp; stakeholders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3366FF"/>
                </a:solidFill>
              </a:rPr>
              <a:t>Help maintain engagement and ownership of fraud-risk management process</a:t>
            </a:r>
          </a:p>
          <a:p>
            <a:pPr marL="457200" lvl="1" indent="0">
              <a:buNone/>
            </a:pPr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255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C0504D"/>
                </a:solidFill>
              </a:rPr>
              <a:t>Addendum 4: Illustration of “Evaluate &amp; Adapt” Process</a:t>
            </a:r>
            <a:endParaRPr lang="en-US" sz="3600" dirty="0">
              <a:solidFill>
                <a:srgbClr val="C0504D"/>
              </a:solidFill>
            </a:endParaRPr>
          </a:p>
        </p:txBody>
      </p:sp>
      <p:pic>
        <p:nvPicPr>
          <p:cNvPr id="5" name="Content Placeholder 4" descr="19958063649_a40dc81488_b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19" r="-6019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726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/>
            </a:r>
            <a:br>
              <a:rPr lang="en-US" sz="3200" dirty="0" smtClean="0">
                <a:solidFill>
                  <a:schemeClr val="accent2"/>
                </a:solidFill>
              </a:rPr>
            </a:br>
            <a:r>
              <a:rPr lang="en-US" sz="2700" dirty="0" smtClean="0">
                <a:solidFill>
                  <a:schemeClr val="accent2"/>
                </a:solidFill>
              </a:rPr>
              <a:t>Addendum 5: Most Common </a:t>
            </a:r>
            <a:r>
              <a:rPr lang="en-US" sz="2700" dirty="0">
                <a:solidFill>
                  <a:schemeClr val="accent2"/>
                </a:solidFill>
              </a:rPr>
              <a:t>S</a:t>
            </a:r>
            <a:r>
              <a:rPr lang="en-US" sz="2700" dirty="0" smtClean="0">
                <a:solidFill>
                  <a:schemeClr val="accent2"/>
                </a:solidFill>
              </a:rPr>
              <a:t>chemes of Health-Care Fraud in United States</a:t>
            </a:r>
            <a:br>
              <a:rPr lang="en-US" sz="2700" dirty="0" smtClean="0">
                <a:solidFill>
                  <a:schemeClr val="accent2"/>
                </a:solidFill>
              </a:rPr>
            </a:br>
            <a:endParaRPr lang="en-US" sz="27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3366FF"/>
                </a:solidFill>
              </a:rPr>
              <a:t>Health-care fraud in federal programs is focus of extensive audit &amp; investigative activity in United States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3366FF"/>
                </a:solidFill>
              </a:rPr>
              <a:t>Top schemes (often in combination with multiple schemes, thus % do not </a:t>
            </a:r>
            <a:r>
              <a:rPr lang="en-US" sz="2400" dirty="0">
                <a:solidFill>
                  <a:srgbClr val="3366FF"/>
                </a:solidFill>
              </a:rPr>
              <a:t>=</a:t>
            </a:r>
            <a:r>
              <a:rPr lang="en-US" sz="2400" dirty="0" smtClean="0">
                <a:solidFill>
                  <a:srgbClr val="3366FF"/>
                </a:solidFill>
              </a:rPr>
              <a:t> 100) </a:t>
            </a:r>
            <a:r>
              <a:rPr lang="en-US" sz="2400" dirty="0" smtClean="0">
                <a:solidFill>
                  <a:srgbClr val="800000"/>
                </a:solidFill>
              </a:rPr>
              <a:t>(239 </a:t>
            </a:r>
            <a:r>
              <a:rPr lang="en-US" sz="2400" i="1" dirty="0" smtClean="0">
                <a:solidFill>
                  <a:srgbClr val="800000"/>
                </a:solidFill>
              </a:rPr>
              <a:t>total</a:t>
            </a:r>
            <a:r>
              <a:rPr lang="en-US" sz="2400" dirty="0" smtClean="0">
                <a:solidFill>
                  <a:srgbClr val="800000"/>
                </a:solidFill>
              </a:rPr>
              <a:t> individual schemes, based on 2010 data)</a:t>
            </a:r>
            <a:endParaRPr lang="en-US" sz="2400" dirty="0" smtClean="0">
              <a:solidFill>
                <a:srgbClr val="3366FF"/>
              </a:solidFill>
            </a:endParaRP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800000"/>
                </a:solidFill>
              </a:rPr>
              <a:t>Billing for services or supplies not provided (43%)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800000"/>
                </a:solidFill>
              </a:rPr>
              <a:t>Billing for medically-unnecessary services (25%)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800000"/>
                </a:solidFill>
              </a:rPr>
              <a:t>Falsifying records in support of a scheme (25%)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800000"/>
                </a:solidFill>
              </a:rPr>
              <a:t>Paying kickbacks to scheme participants (21%)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800000"/>
                </a:solidFill>
              </a:rPr>
              <a:t>Improperly obtaining controlled substances/misbranding prescription drugs (21%)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3366FF"/>
                </a:solidFill>
              </a:rPr>
              <a:t>Extent of complicity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800000"/>
                </a:solidFill>
              </a:rPr>
              <a:t>Service providers complicit in 62% of cases</a:t>
            </a:r>
          </a:p>
          <a:p>
            <a:pPr lvl="1">
              <a:buFont typeface="Wingdings" charset="2"/>
              <a:buChar char="u"/>
            </a:pPr>
            <a:r>
              <a:rPr lang="en-US" sz="2000" dirty="0" smtClean="0">
                <a:solidFill>
                  <a:srgbClr val="800000"/>
                </a:solidFill>
              </a:rPr>
              <a:t>Beneficiaries complicit in 14% of cases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916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Addendum 6: GAO High-Risk List 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en-US" sz="2800" dirty="0" smtClean="0">
                <a:solidFill>
                  <a:srgbClr val="000090"/>
                </a:solidFill>
              </a:rPr>
              <a:t>The GAO HRL is a biennial compilation of US federal programs at heightened risk for fraud/waste/abuse/mismanagement</a:t>
            </a:r>
          </a:p>
          <a:p>
            <a:pPr>
              <a:buFont typeface="Wingdings" charset="2"/>
              <a:buChar char="Ø"/>
            </a:pPr>
            <a:r>
              <a:rPr lang="en-US" sz="2800" dirty="0" smtClean="0">
                <a:solidFill>
                  <a:srgbClr val="000090"/>
                </a:solidFill>
              </a:rPr>
              <a:t>The 2017 iteration includes 34 distinct program areas in need of significant risk mitigation through a combined function of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Leadership commitment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Agency capacity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Action plan (strategy)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Monitoring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Demonstrated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508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Addendum 6: GAO High-Risk List </a:t>
            </a:r>
            <a:r>
              <a:rPr lang="en-US" dirty="0" smtClean="0">
                <a:solidFill>
                  <a:schemeClr val="accent2"/>
                </a:solidFill>
              </a:rPr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800" dirty="0">
                <a:solidFill>
                  <a:srgbClr val="000090"/>
                </a:solidFill>
              </a:rPr>
              <a:t>Selected </a:t>
            </a:r>
            <a:r>
              <a:rPr lang="en-US" sz="2800" dirty="0" smtClean="0">
                <a:solidFill>
                  <a:srgbClr val="000090"/>
                </a:solidFill>
              </a:rPr>
              <a:t>HRL </a:t>
            </a:r>
            <a:r>
              <a:rPr lang="en-US" sz="2800" dirty="0">
                <a:solidFill>
                  <a:srgbClr val="000090"/>
                </a:solidFill>
              </a:rPr>
              <a:t>areas of </a:t>
            </a:r>
            <a:r>
              <a:rPr lang="en-US" sz="2800" dirty="0" smtClean="0">
                <a:solidFill>
                  <a:srgbClr val="000090"/>
                </a:solidFill>
              </a:rPr>
              <a:t>interest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Management of IT acquisitions &amp; operations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Government environmental liabilities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Strategic human capital management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Defense financial management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Defense weapon system acquisition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Oversight of food safety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NASA acquisition management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Enforcement of tax laws</a:t>
            </a:r>
          </a:p>
          <a:p>
            <a:pPr lvl="1">
              <a:buFont typeface="Wingdings" charset="2"/>
              <a:buChar char="u"/>
            </a:pPr>
            <a:r>
              <a:rPr lang="en-US" sz="2400" dirty="0" smtClean="0">
                <a:solidFill>
                  <a:srgbClr val="800000"/>
                </a:solidFill>
              </a:rPr>
              <a:t>Medicare &amp; Medicaid health programs</a:t>
            </a:r>
            <a:endParaRPr lang="en-US" sz="2400" dirty="0">
              <a:solidFill>
                <a:srgbClr val="8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31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Workshop Objectives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Acquire fundamentals for creating and implementing a comprehensive strategy to manage complex fraud risks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Share and discuss common and unique experiences and glean lessons &amp; insights to apply in future anti-fraud efforts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7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Topical Module Outline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Module I: Strategic Context 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Module II: Fundamentals of Successful Fraud-Risk Management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Module III: Overview of GAO Fraud-Risk Management Framework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Module IV: Principle #1—Prevention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Module V: Principle #2—Detection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Module VI: Principle #3—Response 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Module VII: Component #1—Commit</a:t>
            </a:r>
          </a:p>
          <a:p>
            <a:r>
              <a:rPr lang="en-US" sz="2000" b="1" dirty="0" smtClean="0">
                <a:solidFill>
                  <a:srgbClr val="000090"/>
                </a:solidFill>
              </a:rPr>
              <a:t>Module VIII: Component #2—Assess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Module IX: Component #3—Design &amp; Implement (Strategy)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Module X: Component #4—Evaluate &amp; Adapt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46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Module I: Strategic Context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Re-frame and </a:t>
            </a:r>
            <a:r>
              <a:rPr lang="en-US" dirty="0">
                <a:solidFill>
                  <a:srgbClr val="000090"/>
                </a:solidFill>
              </a:rPr>
              <a:t>c</a:t>
            </a:r>
            <a:r>
              <a:rPr lang="en-US" dirty="0" smtClean="0">
                <a:solidFill>
                  <a:srgbClr val="000090"/>
                </a:solidFill>
              </a:rPr>
              <a:t>ouch fraud-risk management within overarching, strategic context </a:t>
            </a:r>
            <a:r>
              <a:rPr lang="en-US" dirty="0">
                <a:solidFill>
                  <a:srgbClr val="000090"/>
                </a:solidFill>
              </a:rPr>
              <a:t>(“big-picture”</a:t>
            </a:r>
            <a:r>
              <a:rPr lang="en-US" dirty="0" smtClean="0">
                <a:solidFill>
                  <a:srgbClr val="000090"/>
                </a:solidFill>
              </a:rPr>
              <a:t>) of </a:t>
            </a:r>
            <a:r>
              <a:rPr lang="en-US" i="1" dirty="0" smtClean="0">
                <a:solidFill>
                  <a:srgbClr val="000090"/>
                </a:solidFill>
              </a:rPr>
              <a:t>program integrity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Shift thinking on and “culture” of fraud-risk management from reactive (passive) to </a:t>
            </a:r>
            <a:r>
              <a:rPr lang="en-US" i="1" dirty="0" smtClean="0">
                <a:solidFill>
                  <a:srgbClr val="800000"/>
                </a:solidFill>
              </a:rPr>
              <a:t>proactive</a:t>
            </a:r>
            <a:r>
              <a:rPr lang="en-US" dirty="0" smtClean="0">
                <a:solidFill>
                  <a:srgbClr val="800000"/>
                </a:solidFill>
              </a:rPr>
              <a:t> posture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Adhere to simple but </a:t>
            </a:r>
            <a:r>
              <a:rPr lang="en-US" i="1" dirty="0" smtClean="0">
                <a:solidFill>
                  <a:srgbClr val="000090"/>
                </a:solidFill>
              </a:rPr>
              <a:t>key</a:t>
            </a:r>
            <a:r>
              <a:rPr lang="en-US" dirty="0" smtClean="0">
                <a:solidFill>
                  <a:srgbClr val="000090"/>
                </a:solidFill>
              </a:rPr>
              <a:t> fundamentals, do them well, &amp; firmly embed in enterprise’s overall business &amp; risk models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3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>
                <a:solidFill>
                  <a:schemeClr val="accent2"/>
                </a:solidFill>
              </a:rPr>
              <a:t>Module II: Fundamentals of Successful Fraud-Risk Management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>
                <a:solidFill>
                  <a:srgbClr val="000090"/>
                </a:solidFill>
              </a:rPr>
              <a:t>Unequivocal</a:t>
            </a:r>
            <a:r>
              <a:rPr lang="en-US" b="1" dirty="0" smtClean="0">
                <a:solidFill>
                  <a:srgbClr val="000090"/>
                </a:solidFill>
              </a:rPr>
              <a:t> executive policy choice supported by sustained high-level commitment &amp; attention (</a:t>
            </a:r>
            <a:r>
              <a:rPr lang="en-US" b="1" i="1" dirty="0" smtClean="0">
                <a:solidFill>
                  <a:srgbClr val="000090"/>
                </a:solidFill>
              </a:rPr>
              <a:t>tone-at-top</a:t>
            </a:r>
            <a:r>
              <a:rPr lang="en-US" b="1" dirty="0" smtClean="0">
                <a:solidFill>
                  <a:srgbClr val="00009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Aligned with enterprise-wide mission &amp; strategy, with outcome-oriented, risk-appropriate metrics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Embedded in core business model &amp; ERM structure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Coordinated across internal/external stakeholder universe (vertical, horizontal)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Bundled with other approaches (e.g., deep data analytics, probing investigative techniques) as force multipliers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Implemented in </a:t>
            </a:r>
            <a:r>
              <a:rPr lang="en-US" b="1" i="1" dirty="0" smtClean="0">
                <a:solidFill>
                  <a:srgbClr val="0000FF"/>
                </a:solidFill>
              </a:rPr>
              <a:t>systematic</a:t>
            </a:r>
            <a:r>
              <a:rPr lang="en-US" dirty="0" smtClean="0">
                <a:solidFill>
                  <a:srgbClr val="0000FF"/>
                </a:solidFill>
              </a:rPr>
              <a:t>, flexible/iterative manner to respond to dynamic operating environment &amp; evolving risks (</a:t>
            </a:r>
            <a:r>
              <a:rPr lang="en-US" i="1" dirty="0" smtClean="0">
                <a:solidFill>
                  <a:srgbClr val="0000FF"/>
                </a:solidFill>
              </a:rPr>
              <a:t>agility</a:t>
            </a:r>
            <a:r>
              <a:rPr lang="en-US" dirty="0" smtClean="0">
                <a:solidFill>
                  <a:srgbClr val="0000FF"/>
                </a:solidFill>
              </a:rPr>
              <a:t> of response)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59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Module III: Overview of GAO Fraud-Risk Management Framework </a:t>
            </a:r>
            <a:br>
              <a:rPr lang="en-US" sz="2400" dirty="0" smtClean="0">
                <a:solidFill>
                  <a:schemeClr val="accent2"/>
                </a:solidFill>
              </a:rPr>
            </a:b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Principles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Prevention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Detection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Response</a:t>
            </a:r>
          </a:p>
          <a:p>
            <a:r>
              <a:rPr lang="en-US" b="1" dirty="0" smtClean="0">
                <a:solidFill>
                  <a:srgbClr val="000090"/>
                </a:solidFill>
              </a:rPr>
              <a:t>Components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Commit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90"/>
                </a:solidFill>
              </a:rPr>
              <a:t>Assess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Design &amp; Implement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Evaluate &amp; Adapt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9E61-E479-8E43-8BB7-9F9E10D178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6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14261</TotalTime>
  <Words>3570</Words>
  <Application>Microsoft Office PowerPoint</Application>
  <PresentationFormat>On-screen Show (4:3)</PresentationFormat>
  <Paragraphs>368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Wingdings</vt:lpstr>
      <vt:lpstr>Office Theme</vt:lpstr>
      <vt:lpstr>7th annual national public sector fraud AND corruption congress  adopting a robust fraud-risk MANAGEMENT framework</vt:lpstr>
      <vt:lpstr>Workshop Roadmap</vt:lpstr>
      <vt:lpstr>Introduction (I)</vt:lpstr>
      <vt:lpstr>Introduction (II)</vt:lpstr>
      <vt:lpstr>Workshop Objectives</vt:lpstr>
      <vt:lpstr>Topical Module Outline</vt:lpstr>
      <vt:lpstr>Module I: Strategic Context</vt:lpstr>
      <vt:lpstr>Module II: Fundamentals of Successful Fraud-Risk Management </vt:lpstr>
      <vt:lpstr>Module III: Overview of GAO Fraud-Risk Management Framework  </vt:lpstr>
      <vt:lpstr>Module III: Multilayer Representation of Fraud Risk Framework</vt:lpstr>
      <vt:lpstr>Module IV: Principle #1—Prevention </vt:lpstr>
      <vt:lpstr>Module V: Principle #2—Detection </vt:lpstr>
      <vt:lpstr>Module VI: Principle #3—Response </vt:lpstr>
      <vt:lpstr>Module VII: Component #1—Commit </vt:lpstr>
      <vt:lpstr>Module VIII: Component #2—Assess Part 1: Risk Assessment</vt:lpstr>
      <vt:lpstr>Module VIII: Component #2—Assess Part 1: Risk Assessment (Continued)</vt:lpstr>
      <vt:lpstr>Module VIII: Key Elements of Fraud-Risk Assessment</vt:lpstr>
      <vt:lpstr>Module VIII: Component #2—Assess Part 2: Risk Profile</vt:lpstr>
      <vt:lpstr>Module IX: Component #3—Design &amp; Implement (Strategy) </vt:lpstr>
      <vt:lpstr>Module X: Component #4—Evaluate &amp; Adapt </vt:lpstr>
      <vt:lpstr>Case Studies in Fraud-Risk Management (Takeaways from Recent GAO Audits)</vt:lpstr>
      <vt:lpstr>Case Study: Undercover Tests of ACA Enrollment</vt:lpstr>
      <vt:lpstr>Case Study: Data Analytics of Medicare Provider Enrollment</vt:lpstr>
      <vt:lpstr>Case Study: Review of Social-Security Disability Benefits</vt:lpstr>
      <vt:lpstr>Case Study: Review of Immigrant-Investor Program</vt:lpstr>
      <vt:lpstr>Open Discussion</vt:lpstr>
      <vt:lpstr>Concluding Thoughts</vt:lpstr>
      <vt:lpstr>Addenda </vt:lpstr>
      <vt:lpstr>Addendum 1: Risk Assessment Template </vt:lpstr>
      <vt:lpstr>Addendum 1: Illustration of Risk Tolerance Definition</vt:lpstr>
      <vt:lpstr>Addendum 1: Risk Assessment Template (Continued)</vt:lpstr>
      <vt:lpstr>Addendum 1: Risk Assessment Template (Continued)</vt:lpstr>
      <vt:lpstr>Addendum 1: Risk Assessment Template (Continued)</vt:lpstr>
      <vt:lpstr>Addendum 1: Risk Assessment Template (Continued)</vt:lpstr>
      <vt:lpstr>Addendum 1: Risk Assessment Template (Continued)</vt:lpstr>
      <vt:lpstr>Addendum 2: Risk Profile Template</vt:lpstr>
      <vt:lpstr>Addendum 2: Risk Profile Template (Continued)</vt:lpstr>
      <vt:lpstr>Addendum 2: Risk Profile Template (Continued)</vt:lpstr>
      <vt:lpstr>Addendum 3: Fraud-Risk Strategy Template</vt:lpstr>
      <vt:lpstr>Addendum 3: Fraud-Risk Strategy Template (Continued)</vt:lpstr>
      <vt:lpstr>Addendum 3: Examples of Control Activities by Core Principle</vt:lpstr>
      <vt:lpstr>Addendum 3: Fraud-Risk Strategy Template (Continued)</vt:lpstr>
      <vt:lpstr>Addendum 4: Evaluate &amp; Adapt Template</vt:lpstr>
      <vt:lpstr>Addendum 4: Evaluate &amp; Adapt Template (Continued)</vt:lpstr>
      <vt:lpstr>Addendum 4: Illustration of “Evaluate &amp; Adapt” Process</vt:lpstr>
      <vt:lpstr> Addendum 5: Most Common Schemes of Health-Care Fraud in United States </vt:lpstr>
      <vt:lpstr>Addendum 6: GAO High-Risk List </vt:lpstr>
      <vt:lpstr>Addendum 6: GAO High-Risk List (Continued)</vt:lpstr>
    </vt:vector>
  </TitlesOfParts>
  <Company>Personal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annual national public sector fraud AND corruption congress</dc:title>
  <dc:creator>Seto Bagdoyan</dc:creator>
  <cp:lastModifiedBy>conference</cp:lastModifiedBy>
  <cp:revision>258</cp:revision>
  <dcterms:created xsi:type="dcterms:W3CDTF">2017-07-02T14:50:22Z</dcterms:created>
  <dcterms:modified xsi:type="dcterms:W3CDTF">2017-07-27T21:06:39Z</dcterms:modified>
</cp:coreProperties>
</file>